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Exo 2" panose="020B0604020202020204" charset="0"/>
      <p:regular r:id="rId43"/>
      <p:bold r:id="rId44"/>
      <p:italic r:id="rId45"/>
      <p:boldItalic r:id="rId46"/>
    </p:embeddedFont>
    <p:embeddedFont>
      <p:font typeface="Fira Sans Extra Condensed Medium" panose="020B0604020202020204" charset="0"/>
      <p:regular r:id="rId47"/>
      <p:bold r:id="rId48"/>
      <p:italic r:id="rId49"/>
      <p:boldItalic r:id="rId50"/>
    </p:embeddedFont>
    <p:embeddedFont>
      <p:font typeface="Nunito Light" pitchFamily="2" charset="0"/>
      <p:regular r:id="rId51"/>
      <p:italic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Roboto Condensed Light"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254b5b2c1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254b5b2c1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99cbb2563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99cbb256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199cbb2563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199cbb2563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2f28275904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2f28275904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99cbb2563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199cbb2563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199cbb2563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199cbb2563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54b5b2c1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54b5b2c1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2f28275904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2f28275904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199cbb2563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199cbb2563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Phân bố của cột dữ liệu PeptideAbundance bị lệch và có outlier nên cần chuẩn hóa lại trước khi đưa vào mô hình.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199cbb2563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99cbb2563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99cbb25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199cbb25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54b5b2c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254b5b2c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Từ kết quả trực quan ta dễ dàng thấy được peptide </a:t>
            </a:r>
            <a:r>
              <a:rPr lang="en" b="1"/>
              <a:t>FIYGGC(UniMod_4)GGNR</a:t>
            </a:r>
            <a:r>
              <a:rPr lang="en"/>
              <a:t> có ảnh hưởng lớn nhất đến giá trị </a:t>
            </a:r>
            <a:r>
              <a:rPr lang="en" b="1"/>
              <a:t>UPDRS_1 </a:t>
            </a:r>
            <a:r>
              <a:rPr lang="en"/>
              <a:t>ở cả 2 mô hình.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254b5b2c1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254b5b2c1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Từ kết quả trực quan ta dễ dàng thấy được protein </a:t>
            </a:r>
            <a:r>
              <a:rPr lang="en" b="1"/>
              <a:t>P04180 </a:t>
            </a:r>
            <a:r>
              <a:rPr lang="en"/>
              <a:t>có ảnh hưởng lớn nhất đến giá trị </a:t>
            </a:r>
            <a:r>
              <a:rPr lang="en" b="1"/>
              <a:t>UPDRS_1 </a:t>
            </a:r>
            <a:r>
              <a:rPr lang="en"/>
              <a:t>ở cả 2 mô hình.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254b5b2c1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254b5b2c1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254b5b2c1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254b5b2c1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Từ kết quả trực quan ta dễ dàng thấy được peptide </a:t>
            </a:r>
            <a:r>
              <a:rPr lang="en" b="1"/>
              <a:t>LQDLYSIVR </a:t>
            </a:r>
            <a:r>
              <a:rPr lang="en"/>
              <a:t>có ảnh hưởng lớn nhất đến giá trị </a:t>
            </a:r>
            <a:r>
              <a:rPr lang="en" b="1"/>
              <a:t>UPDRS_2 </a:t>
            </a:r>
            <a:r>
              <a:rPr lang="en"/>
              <a:t>ở cả 2 mô hình.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254b5b2c1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254b5b2c1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Từ kết quả trực quan ta dễ dàng thấy được protein </a:t>
            </a:r>
            <a:r>
              <a:rPr lang="en" b="1"/>
              <a:t>P04180 </a:t>
            </a:r>
            <a:r>
              <a:rPr lang="en"/>
              <a:t>có ảnh hưởng lớn nhất đến giá trị </a:t>
            </a:r>
            <a:r>
              <a:rPr lang="en" b="1"/>
              <a:t>UPDRS_2 </a:t>
            </a:r>
            <a:r>
              <a:rPr lang="en"/>
              <a:t>ở cả 2 mô hình.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54b5b2c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54b5b2c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254b5b2c1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254b5b2c1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Từ kết quả trực quan ta thấy được peptide </a:t>
            </a:r>
            <a:r>
              <a:rPr lang="en" b="1"/>
              <a:t>QQETAAAETETR </a:t>
            </a:r>
            <a:r>
              <a:rPr lang="en"/>
              <a:t>có ảnh hưởng lớn nhất đến giá trị </a:t>
            </a:r>
            <a:r>
              <a:rPr lang="en" b="1"/>
              <a:t>UPDRS_3 </a:t>
            </a:r>
            <a:r>
              <a:rPr lang="en"/>
              <a:t>ở cả 2 mô hình.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254b5b2c1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254b5b2c1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Từ kết quả trực quan ta thấy sự ảnh hưởng của protein đến giá trị </a:t>
            </a:r>
            <a:r>
              <a:rPr lang="en" b="1"/>
              <a:t>UPDRS_3 </a:t>
            </a:r>
            <a:r>
              <a:rPr lang="en"/>
              <a:t>khác nhau ở 2 mô hình. </a:t>
            </a:r>
            <a:endParaRPr/>
          </a:p>
          <a:p>
            <a:pPr marL="457200" lvl="0" indent="-298450" algn="l" rtl="0">
              <a:lnSpc>
                <a:spcPct val="115000"/>
              </a:lnSpc>
              <a:spcBef>
                <a:spcPts val="0"/>
              </a:spcBef>
              <a:spcAft>
                <a:spcPts val="0"/>
              </a:spcAft>
              <a:buSzPts val="1100"/>
              <a:buChar char="●"/>
            </a:pPr>
            <a:r>
              <a:rPr lang="en"/>
              <a:t>Protein </a:t>
            </a:r>
            <a:r>
              <a:rPr lang="en" b="1"/>
              <a:t>P17174 </a:t>
            </a:r>
            <a:r>
              <a:rPr lang="en"/>
              <a:t>có ảnh hưởng lớn nhất tới giá trị </a:t>
            </a:r>
            <a:r>
              <a:rPr lang="en" b="1"/>
              <a:t>UPDRS_3 </a:t>
            </a:r>
            <a:r>
              <a:rPr lang="en"/>
              <a:t>của mô hình </a:t>
            </a:r>
            <a:r>
              <a:rPr lang="en" b="1"/>
              <a:t>Random Forest Regressor</a:t>
            </a:r>
            <a:r>
              <a:rPr lang="en"/>
              <a:t>. </a:t>
            </a:r>
            <a:endParaRPr/>
          </a:p>
          <a:p>
            <a:pPr marL="457200" lvl="0" indent="-298450" algn="l" rtl="0">
              <a:lnSpc>
                <a:spcPct val="115000"/>
              </a:lnSpc>
              <a:spcBef>
                <a:spcPts val="0"/>
              </a:spcBef>
              <a:spcAft>
                <a:spcPts val="0"/>
              </a:spcAft>
              <a:buSzPts val="1100"/>
              <a:buChar char="●"/>
            </a:pPr>
            <a:r>
              <a:rPr lang="en"/>
              <a:t>Protein </a:t>
            </a:r>
            <a:r>
              <a:rPr lang="en" b="1"/>
              <a:t>O00533 </a:t>
            </a:r>
            <a:r>
              <a:rPr lang="en"/>
              <a:t>có ảnh hưởng lớn nhất tới giá trị </a:t>
            </a:r>
            <a:r>
              <a:rPr lang="en" b="1"/>
              <a:t>UPDRS_3 </a:t>
            </a:r>
            <a:r>
              <a:rPr lang="en"/>
              <a:t>của mô hình LightGBM Regressor. </a:t>
            </a:r>
            <a:r>
              <a:rPr lang="en" b="1"/>
              <a:t>O00533 </a:t>
            </a:r>
            <a:r>
              <a:rPr lang="en"/>
              <a:t>cũng có ảnh hưởng khá lớn tới </a:t>
            </a:r>
            <a:r>
              <a:rPr lang="en" b="1"/>
              <a:t>UPDRS_3 </a:t>
            </a:r>
            <a:r>
              <a:rPr lang="en"/>
              <a:t>của mô hình </a:t>
            </a:r>
            <a:r>
              <a:rPr lang="en" b="1"/>
              <a:t>Random Forest Regressor</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254b5b2c1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254b5b2c1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254b5b2c1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254b5b2c1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Có sự khác biệt về sự ảnh hưởng của các peptide đến giá trị </a:t>
            </a:r>
            <a:r>
              <a:rPr lang="en" b="1"/>
              <a:t>UPDRS_4 </a:t>
            </a:r>
            <a:r>
              <a:rPr lang="en"/>
              <a:t>ở cả 2 mô hình. </a:t>
            </a:r>
            <a:endParaRPr/>
          </a:p>
          <a:p>
            <a:pPr marL="457200" lvl="0" indent="-298450" algn="l" rtl="0">
              <a:lnSpc>
                <a:spcPct val="115000"/>
              </a:lnSpc>
              <a:spcBef>
                <a:spcPts val="0"/>
              </a:spcBef>
              <a:spcAft>
                <a:spcPts val="0"/>
              </a:spcAft>
              <a:buSzPts val="1100"/>
              <a:buChar char="●"/>
            </a:pPr>
            <a:r>
              <a:rPr lang="en"/>
              <a:t>Peptide </a:t>
            </a:r>
            <a:r>
              <a:rPr lang="en" b="1"/>
              <a:t>C(UniMod_4)AEENC(UniMod_4)FIQK</a:t>
            </a:r>
            <a:r>
              <a:rPr lang="en"/>
              <a:t> có ảnh hưởng lớn nhất đến giá trị </a:t>
            </a:r>
            <a:r>
              <a:rPr lang="en" b="1"/>
              <a:t>UPDRS_4 </a:t>
            </a:r>
            <a:r>
              <a:rPr lang="en"/>
              <a:t>của mô hình </a:t>
            </a:r>
            <a:r>
              <a:rPr lang="en" b="1"/>
              <a:t>Random Forest Regressor</a:t>
            </a:r>
            <a:r>
              <a:rPr lang="en"/>
              <a:t>. </a:t>
            </a:r>
            <a:r>
              <a:rPr lang="en" b="1"/>
              <a:t>C(UniMod_4)AEENC(UniMod_4)FIQK</a:t>
            </a:r>
            <a:r>
              <a:rPr lang="en"/>
              <a:t> cũng có ảnh hưởng lớn tới giá trị </a:t>
            </a:r>
            <a:r>
              <a:rPr lang="en" b="1"/>
              <a:t>UPDRS_4 </a:t>
            </a:r>
            <a:r>
              <a:rPr lang="en"/>
              <a:t>của mô hình </a:t>
            </a:r>
            <a:r>
              <a:rPr lang="en" b="1"/>
              <a:t>LightGBM Regressor.</a:t>
            </a:r>
            <a:r>
              <a:rPr lang="en"/>
              <a:t> </a:t>
            </a:r>
            <a:endParaRPr/>
          </a:p>
          <a:p>
            <a:pPr marL="457200" lvl="0" indent="-298450" algn="l" rtl="0">
              <a:lnSpc>
                <a:spcPct val="115000"/>
              </a:lnSpc>
              <a:spcBef>
                <a:spcPts val="0"/>
              </a:spcBef>
              <a:spcAft>
                <a:spcPts val="0"/>
              </a:spcAft>
              <a:buSzPts val="1100"/>
              <a:buChar char="●"/>
            </a:pPr>
            <a:r>
              <a:rPr lang="en"/>
              <a:t>Peptide </a:t>
            </a:r>
            <a:r>
              <a:rPr lang="en" b="1"/>
              <a:t>LDEVKEQVAEVR </a:t>
            </a:r>
            <a:r>
              <a:rPr lang="en"/>
              <a:t>có ảnh hưởng lớn nhất đến giá trị </a:t>
            </a:r>
            <a:r>
              <a:rPr lang="en" b="1"/>
              <a:t>UPDRS_4 </a:t>
            </a:r>
            <a:r>
              <a:rPr lang="en"/>
              <a:t>của mô hình </a:t>
            </a:r>
            <a:r>
              <a:rPr lang="en" b="1"/>
              <a:t>LightGBM Regressor</a:t>
            </a:r>
            <a:r>
              <a:rPr lang="en"/>
              <a:t>. </a:t>
            </a:r>
            <a:r>
              <a:rPr lang="en" b="1"/>
              <a:t>LDEVKEQVAEVR </a:t>
            </a:r>
            <a:r>
              <a:rPr lang="en"/>
              <a:t>cũng có ảnh hưởng lớn tới giá trị </a:t>
            </a:r>
            <a:r>
              <a:rPr lang="en" b="1"/>
              <a:t>UPDRS_4 </a:t>
            </a:r>
            <a:r>
              <a:rPr lang="en"/>
              <a:t>của mô hình </a:t>
            </a:r>
            <a:r>
              <a:rPr lang="en" b="1"/>
              <a:t>Random Forest Regressor.</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baafe93df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254b5b2c1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254b5b2c1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Có sự khác biệt về sự ảnh hưởng của các protein đến giá trị </a:t>
            </a:r>
            <a:r>
              <a:rPr lang="en" b="1"/>
              <a:t>UPDRS_4 </a:t>
            </a:r>
            <a:r>
              <a:rPr lang="en"/>
              <a:t>ở cả 2 mô hình. </a:t>
            </a:r>
            <a:endParaRPr/>
          </a:p>
          <a:p>
            <a:pPr marL="457200" lvl="0" indent="-298450" algn="l" rtl="0">
              <a:lnSpc>
                <a:spcPct val="115000"/>
              </a:lnSpc>
              <a:spcBef>
                <a:spcPts val="0"/>
              </a:spcBef>
              <a:spcAft>
                <a:spcPts val="0"/>
              </a:spcAft>
              <a:buSzPts val="1100"/>
              <a:buChar char="●"/>
            </a:pPr>
            <a:r>
              <a:rPr lang="en"/>
              <a:t>Protein </a:t>
            </a:r>
            <a:r>
              <a:rPr lang="en" b="1"/>
              <a:t>P07225 </a:t>
            </a:r>
            <a:r>
              <a:rPr lang="en"/>
              <a:t>có ảnh hưởng lớn nhất đến giá trị </a:t>
            </a:r>
            <a:r>
              <a:rPr lang="en" b="1"/>
              <a:t>UPDRS_4 </a:t>
            </a:r>
            <a:r>
              <a:rPr lang="en"/>
              <a:t>của mô hình </a:t>
            </a:r>
            <a:r>
              <a:rPr lang="en" b="1"/>
              <a:t>Random Forest Regressor.</a:t>
            </a:r>
            <a:r>
              <a:rPr lang="en"/>
              <a:t> </a:t>
            </a:r>
            <a:endParaRPr/>
          </a:p>
          <a:p>
            <a:pPr marL="457200" lvl="0" indent="-298450" algn="l" rtl="0">
              <a:lnSpc>
                <a:spcPct val="115000"/>
              </a:lnSpc>
              <a:spcBef>
                <a:spcPts val="0"/>
              </a:spcBef>
              <a:spcAft>
                <a:spcPts val="0"/>
              </a:spcAft>
              <a:buSzPts val="1100"/>
              <a:buChar char="●"/>
            </a:pPr>
            <a:r>
              <a:rPr lang="en"/>
              <a:t> Protein </a:t>
            </a:r>
            <a:r>
              <a:rPr lang="en" b="1"/>
              <a:t>P02763 </a:t>
            </a:r>
            <a:r>
              <a:rPr lang="en"/>
              <a:t>có ảnh hưởng lớn nhất đến giá trị </a:t>
            </a:r>
            <a:r>
              <a:rPr lang="en" b="1"/>
              <a:t>UPDRS_4 </a:t>
            </a:r>
            <a:r>
              <a:rPr lang="en"/>
              <a:t>của mô hình </a:t>
            </a:r>
            <a:r>
              <a:rPr lang="en" b="1"/>
              <a:t>LightGBM Regressor</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254b5b2c1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254b5b2c1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254b5b2c17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254b5b2c17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254b5b2c17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254b5b2c17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254b5b2c1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254b5b2c1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54b5b2c17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254b5b2c17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254b5b2c17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254b5b2c1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54b5b2c17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54b5b2c1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254b5b2c17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254b5b2c1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254b5b2c17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254b5b2c17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199cbb2563_0_1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199cbb2563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f28275904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f28275904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2f28275904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2f28275904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f28275904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f28275904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2f28275904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2f28275904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99cbb256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99cbb256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
        <p:nvSpPr>
          <p:cNvPr id="51" name="Google Shape;5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6" name="Google Shape;56;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7" name="Google Shape;57;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5" name="Google Shape;65;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6" name="Google Shape;66;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7" name="Google Shape;67;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8" name="Google Shape;68;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 name="Google Shape;69;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0" name="Google Shape;70;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1" name="Google Shape;71;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2" name="Google Shape;72;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3" name="Google Shape;73;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4" name="Google Shape;7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77" name="Google Shape;77;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9" name="Google Shape;7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2" name="Google Shape;82;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84" name="Google Shape;84;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87" name="Google Shape;87;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89" name="Google Shape;8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4" name="Google Shape;94;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97" name="Google Shape;97;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8" name="Google Shape;98;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2" name="Google Shape;102;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3" name="Google Shape;103;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04" name="Google Shape;104;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08" name="Google Shape;108;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10" name="Google Shape;110;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12" name="Google Shape;112;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4" name="Google Shape;114;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5" name="Google Shape;15;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7" name="Google Shape;11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9" name="Google Shape;11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0" name="Google Shape;12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1" name="Google Shape;12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22" name="Google Shape;12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23" name="Google Shape;12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24" name="Google Shape;12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25" name="Google Shape;12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8" name="Google Shape;128;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9" name="Google Shape;129;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0" name="Google Shape;130;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1" name="Google Shape;131;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2" name="Google Shape;132;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3" name="Google Shape;133;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4" name="Google Shape;134;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5" name="Google Shape;135;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6" name="Google Shape;136;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7" name="Google Shape;137;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8" name="Google Shape;138;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39" name="Google Shape;139;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0" name="Google Shape;14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3" name="Google Shape;14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6" name="Google Shape;14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2" name="Google Shape;15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5" name="Google Shape;155;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57" name="Google Shape;157;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58" name="Google Shape;158;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59" name="Google Shape;159;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60" name="Google Shape;160;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61" name="Google Shape;16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64" name="Google Shape;164;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
        <p:nvSpPr>
          <p:cNvPr id="166" name="Google Shape;166;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êu đề và nội dung 1">
  <p:cSld name="TITLE_AND_BODY_1">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9"/>
          <p:cNvSpPr txBox="1">
            <a:spLocks noGrp="1"/>
          </p:cNvSpPr>
          <p:nvPr>
            <p:ph type="body" idx="1"/>
          </p:nvPr>
        </p:nvSpPr>
        <p:spPr>
          <a:xfrm>
            <a:off x="870650" y="1144200"/>
            <a:ext cx="6919200" cy="3510600"/>
          </a:xfrm>
          <a:prstGeom prst="rect">
            <a:avLst/>
          </a:prstGeom>
          <a:noFill/>
          <a:ln>
            <a:noFill/>
          </a:ln>
        </p:spPr>
        <p:txBody>
          <a:bodyPr spcFirstLastPara="1" wrap="square" lIns="91425" tIns="91425" rIns="91425" bIns="91425" anchor="t" anchorCtr="0">
            <a:normAutofit/>
          </a:bodyPr>
          <a:lstStyle>
            <a:lvl1pPr marL="457200" lvl="0" indent="-279400" algn="l" rtl="0">
              <a:lnSpc>
                <a:spcPct val="115000"/>
              </a:lnSpc>
              <a:spcBef>
                <a:spcPts val="0"/>
              </a:spcBef>
              <a:spcAft>
                <a:spcPts val="0"/>
              </a:spcAft>
              <a:buClr>
                <a:srgbClr val="434343"/>
              </a:buClr>
              <a:buSzPts val="800"/>
              <a:buFont typeface="Nunito Light"/>
              <a:buAutoNum type="arabicPeriod"/>
              <a:defRPr>
                <a:solidFill>
                  <a:srgbClr val="000000"/>
                </a:solidFill>
              </a:defRPr>
            </a:lvl1pPr>
            <a:lvl2pPr marL="914400" lvl="1" indent="-317500" algn="l" rtl="0">
              <a:lnSpc>
                <a:spcPct val="115000"/>
              </a:lnSpc>
              <a:spcBef>
                <a:spcPts val="0"/>
              </a:spcBef>
              <a:spcAft>
                <a:spcPts val="0"/>
              </a:spcAft>
              <a:buClr>
                <a:srgbClr val="434343"/>
              </a:buClr>
              <a:buSzPts val="1400"/>
              <a:buFont typeface="Nunito Light"/>
              <a:buAutoNum type="alphaLcPeriod"/>
              <a:defRPr>
                <a:solidFill>
                  <a:srgbClr val="000000"/>
                </a:solidFill>
              </a:defRPr>
            </a:lvl2pPr>
            <a:lvl3pPr marL="1371600" lvl="2" indent="-317500" algn="l" rtl="0">
              <a:lnSpc>
                <a:spcPct val="115000"/>
              </a:lnSpc>
              <a:spcBef>
                <a:spcPts val="0"/>
              </a:spcBef>
              <a:spcAft>
                <a:spcPts val="0"/>
              </a:spcAft>
              <a:buClr>
                <a:srgbClr val="434343"/>
              </a:buClr>
              <a:buSzPts val="1400"/>
              <a:buFont typeface="Nunito Light"/>
              <a:buAutoNum type="romanLcPeriod"/>
              <a:defRPr>
                <a:solidFill>
                  <a:srgbClr val="000000"/>
                </a:solidFill>
              </a:defRPr>
            </a:lvl3pPr>
            <a:lvl4pPr marL="1828800" lvl="3" indent="-317500" algn="l" rtl="0">
              <a:lnSpc>
                <a:spcPct val="115000"/>
              </a:lnSpc>
              <a:spcBef>
                <a:spcPts val="0"/>
              </a:spcBef>
              <a:spcAft>
                <a:spcPts val="0"/>
              </a:spcAft>
              <a:buClr>
                <a:srgbClr val="434343"/>
              </a:buClr>
              <a:buSzPts val="1400"/>
              <a:buFont typeface="Nunito Light"/>
              <a:buAutoNum type="arabicPeriod"/>
              <a:defRPr>
                <a:solidFill>
                  <a:srgbClr val="000000"/>
                </a:solidFill>
              </a:defRPr>
            </a:lvl4pPr>
            <a:lvl5pPr marL="2286000" lvl="4" indent="-317500" algn="l" rtl="0">
              <a:lnSpc>
                <a:spcPct val="115000"/>
              </a:lnSpc>
              <a:spcBef>
                <a:spcPts val="0"/>
              </a:spcBef>
              <a:spcAft>
                <a:spcPts val="0"/>
              </a:spcAft>
              <a:buClr>
                <a:srgbClr val="434343"/>
              </a:buClr>
              <a:buSzPts val="1400"/>
              <a:buFont typeface="Nunito Light"/>
              <a:buAutoNum type="alphaLcPeriod"/>
              <a:defRPr>
                <a:solidFill>
                  <a:srgbClr val="000000"/>
                </a:solidFill>
              </a:defRPr>
            </a:lvl5pPr>
            <a:lvl6pPr marL="2743200" lvl="5" indent="-317500" algn="l" rtl="0">
              <a:lnSpc>
                <a:spcPct val="115000"/>
              </a:lnSpc>
              <a:spcBef>
                <a:spcPts val="0"/>
              </a:spcBef>
              <a:spcAft>
                <a:spcPts val="0"/>
              </a:spcAft>
              <a:buClr>
                <a:srgbClr val="434343"/>
              </a:buClr>
              <a:buSzPts val="1400"/>
              <a:buFont typeface="Nunito Light"/>
              <a:buAutoNum type="romanLcPeriod"/>
              <a:defRPr>
                <a:solidFill>
                  <a:srgbClr val="000000"/>
                </a:solidFill>
              </a:defRPr>
            </a:lvl6pPr>
            <a:lvl7pPr marL="3200400" lvl="6" indent="-317500" algn="l" rtl="0">
              <a:lnSpc>
                <a:spcPct val="115000"/>
              </a:lnSpc>
              <a:spcBef>
                <a:spcPts val="0"/>
              </a:spcBef>
              <a:spcAft>
                <a:spcPts val="0"/>
              </a:spcAft>
              <a:buClr>
                <a:srgbClr val="434343"/>
              </a:buClr>
              <a:buSzPts val="1400"/>
              <a:buFont typeface="Nunito Light"/>
              <a:buAutoNum type="arabicPeriod"/>
              <a:defRPr>
                <a:solidFill>
                  <a:srgbClr val="000000"/>
                </a:solidFill>
              </a:defRPr>
            </a:lvl7pPr>
            <a:lvl8pPr marL="3657600" lvl="7" indent="-317500" algn="l" rtl="0">
              <a:lnSpc>
                <a:spcPct val="115000"/>
              </a:lnSpc>
              <a:spcBef>
                <a:spcPts val="0"/>
              </a:spcBef>
              <a:spcAft>
                <a:spcPts val="0"/>
              </a:spcAft>
              <a:buClr>
                <a:srgbClr val="434343"/>
              </a:buClr>
              <a:buSzPts val="1400"/>
              <a:buFont typeface="Nunito Light"/>
              <a:buAutoNum type="alphaLcPeriod"/>
              <a:defRPr>
                <a:solidFill>
                  <a:srgbClr val="000000"/>
                </a:solidFill>
              </a:defRPr>
            </a:lvl8pPr>
            <a:lvl9pPr marL="4114800" lvl="8" indent="-317500" algn="l" rtl="0">
              <a:lnSpc>
                <a:spcPct val="115000"/>
              </a:lnSpc>
              <a:spcBef>
                <a:spcPts val="0"/>
              </a:spcBef>
              <a:spcAft>
                <a:spcPts val="0"/>
              </a:spcAft>
              <a:buClr>
                <a:srgbClr val="434343"/>
              </a:buClr>
              <a:buSzPts val="1400"/>
              <a:buFont typeface="Nunito Light"/>
              <a:buAutoNum type="romanLcPeriod"/>
              <a:defRPr>
                <a:solidFill>
                  <a:srgbClr val="000000"/>
                </a:solidFill>
              </a:defRPr>
            </a:lvl9pPr>
          </a:lstStyle>
          <a:p>
            <a:endParaRPr/>
          </a:p>
        </p:txBody>
      </p:sp>
      <p:sp>
        <p:nvSpPr>
          <p:cNvPr id="169" name="Google Shape;169;p29"/>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400"/>
              <a:buNone/>
              <a:defRPr sz="24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20" name="Google Shape;20;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1" name="Google Shape;2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 name="Google Shape;24;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5" name="Google Shape;25;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6" name="Google Shape;26;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7" name="Google Shape;27;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8" name="Google Shape;28;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1" name="Google Shape;3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4" name="Google Shape;34;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5" name="Google Shape;3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38" name="Google Shape;38;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1" name="Google Shape;41;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2" name="Google Shape;42;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3" name="Google Shape;43;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6" name="Google Shape;46;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47" name="Google Shape;47;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34343"/>
                </a:solidFill>
                <a:latin typeface="Roboto Condensed Light"/>
                <a:ea typeface="Roboto Condensed Light"/>
                <a:cs typeface="Roboto Condensed Light"/>
                <a:sym typeface="Roboto Condensed Light"/>
              </a:defRPr>
            </a:lvl1pPr>
            <a:lvl2pPr lvl="1" algn="r">
              <a:buNone/>
              <a:defRPr sz="1300">
                <a:solidFill>
                  <a:srgbClr val="434343"/>
                </a:solidFill>
                <a:latin typeface="Roboto Condensed Light"/>
                <a:ea typeface="Roboto Condensed Light"/>
                <a:cs typeface="Roboto Condensed Light"/>
                <a:sym typeface="Roboto Condensed Light"/>
              </a:defRPr>
            </a:lvl2pPr>
            <a:lvl3pPr lvl="2" algn="r">
              <a:buNone/>
              <a:defRPr sz="1300">
                <a:solidFill>
                  <a:srgbClr val="434343"/>
                </a:solidFill>
                <a:latin typeface="Roboto Condensed Light"/>
                <a:ea typeface="Roboto Condensed Light"/>
                <a:cs typeface="Roboto Condensed Light"/>
                <a:sym typeface="Roboto Condensed Light"/>
              </a:defRPr>
            </a:lvl3pPr>
            <a:lvl4pPr lvl="3" algn="r">
              <a:buNone/>
              <a:defRPr sz="1300">
                <a:solidFill>
                  <a:srgbClr val="434343"/>
                </a:solidFill>
                <a:latin typeface="Roboto Condensed Light"/>
                <a:ea typeface="Roboto Condensed Light"/>
                <a:cs typeface="Roboto Condensed Light"/>
                <a:sym typeface="Roboto Condensed Light"/>
              </a:defRPr>
            </a:lvl4pPr>
            <a:lvl5pPr lvl="4" algn="r">
              <a:buNone/>
              <a:defRPr sz="1300">
                <a:solidFill>
                  <a:srgbClr val="434343"/>
                </a:solidFill>
                <a:latin typeface="Roboto Condensed Light"/>
                <a:ea typeface="Roboto Condensed Light"/>
                <a:cs typeface="Roboto Condensed Light"/>
                <a:sym typeface="Roboto Condensed Light"/>
              </a:defRPr>
            </a:lvl5pPr>
            <a:lvl6pPr lvl="5" algn="r">
              <a:buNone/>
              <a:defRPr sz="1300">
                <a:solidFill>
                  <a:srgbClr val="434343"/>
                </a:solidFill>
                <a:latin typeface="Roboto Condensed Light"/>
                <a:ea typeface="Roboto Condensed Light"/>
                <a:cs typeface="Roboto Condensed Light"/>
                <a:sym typeface="Roboto Condensed Light"/>
              </a:defRPr>
            </a:lvl6pPr>
            <a:lvl7pPr lvl="6" algn="r">
              <a:buNone/>
              <a:defRPr sz="1300">
                <a:solidFill>
                  <a:srgbClr val="434343"/>
                </a:solidFill>
                <a:latin typeface="Roboto Condensed Light"/>
                <a:ea typeface="Roboto Condensed Light"/>
                <a:cs typeface="Roboto Condensed Light"/>
                <a:sym typeface="Roboto Condensed Light"/>
              </a:defRPr>
            </a:lvl7pPr>
            <a:lvl8pPr lvl="7" algn="r">
              <a:buNone/>
              <a:defRPr sz="1300">
                <a:solidFill>
                  <a:srgbClr val="434343"/>
                </a:solidFill>
                <a:latin typeface="Roboto Condensed Light"/>
                <a:ea typeface="Roboto Condensed Light"/>
                <a:cs typeface="Roboto Condensed Light"/>
                <a:sym typeface="Roboto Condensed Light"/>
              </a:defRPr>
            </a:lvl8pPr>
            <a:lvl9pPr lvl="8" algn="r">
              <a:buNone/>
              <a:defRPr sz="1300">
                <a:solidFill>
                  <a:srgbClr val="434343"/>
                </a:solidFill>
                <a:latin typeface="Roboto Condensed Light"/>
                <a:ea typeface="Roboto Condensed Light"/>
                <a:cs typeface="Roboto Condensed Light"/>
                <a:sym typeface="Roboto Condensed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mpetitions/amp-parkinsons-disease-progression-predictio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DỰ ĐOÁN TIẾN TRIỂN CỦA BỆNH PARKINSON</a:t>
            </a:r>
            <a:endParaRPr/>
          </a:p>
        </p:txBody>
      </p:sp>
      <p:sp>
        <p:nvSpPr>
          <p:cNvPr id="176" name="Google Shape;176;p30"/>
          <p:cNvSpPr txBox="1">
            <a:spLocks noGrp="1"/>
          </p:cNvSpPr>
          <p:nvPr>
            <p:ph type="subTitle" idx="1"/>
          </p:nvPr>
        </p:nvSpPr>
        <p:spPr>
          <a:xfrm>
            <a:off x="3670675" y="3256924"/>
            <a:ext cx="43521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a:latin typeface="Roboto Condensed"/>
                <a:ea typeface="Roboto Condensed"/>
                <a:cs typeface="Roboto Condensed"/>
                <a:sym typeface="Roboto Condensed"/>
              </a:rPr>
              <a:t>BÁO CÁO CUỐI KÌ - NHÓM 5</a:t>
            </a:r>
            <a:endParaRPr b="1">
              <a:latin typeface="Roboto Condensed"/>
              <a:ea typeface="Roboto Condensed"/>
              <a:cs typeface="Roboto Condensed"/>
              <a:sym typeface="Roboto Condensed"/>
            </a:endParaRPr>
          </a:p>
        </p:txBody>
      </p:sp>
      <p:cxnSp>
        <p:nvCxnSpPr>
          <p:cNvPr id="177" name="Google Shape;177;p30"/>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178" name="Google Shape;17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ctrTitle" idx="4294967295"/>
          </p:nvPr>
        </p:nvSpPr>
        <p:spPr>
          <a:xfrm flipH="1">
            <a:off x="1708350" y="673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CHUẨN BỊ DỮ LIỆU HUẤN LUYỆN</a:t>
            </a:r>
            <a:endParaRPr sz="2400"/>
          </a:p>
        </p:txBody>
      </p:sp>
      <p:sp>
        <p:nvSpPr>
          <p:cNvPr id="272" name="Google Shape;272;p39"/>
          <p:cNvSpPr txBox="1"/>
          <p:nvPr/>
        </p:nvSpPr>
        <p:spPr>
          <a:xfrm>
            <a:off x="617625" y="548800"/>
            <a:ext cx="7939200" cy="2011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a:solidFill>
                  <a:srgbClr val="434343"/>
                </a:solidFill>
                <a:latin typeface="Roboto Condensed"/>
                <a:ea typeface="Roboto Condensed"/>
                <a:cs typeface="Roboto Condensed"/>
                <a:sym typeface="Roboto Condensed"/>
              </a:rPr>
              <a:t>Kết hợp các tập dữ liệu protein </a:t>
            </a:r>
            <a:r>
              <a:rPr lang="en" sz="1500">
                <a:solidFill>
                  <a:schemeClr val="hlink"/>
                </a:solidFill>
                <a:latin typeface="Courier"/>
                <a:ea typeface="Courier"/>
                <a:cs typeface="Courier"/>
                <a:sym typeface="Courier"/>
              </a:rPr>
              <a:t>proteins_df</a:t>
            </a:r>
            <a:r>
              <a:rPr lang="en" sz="1600">
                <a:solidFill>
                  <a:srgbClr val="434343"/>
                </a:solidFill>
                <a:latin typeface="Roboto Condensed"/>
                <a:ea typeface="Roboto Condensed"/>
                <a:cs typeface="Roboto Condensed"/>
                <a:sym typeface="Roboto Condensed"/>
              </a:rPr>
              <a:t>, peptide </a:t>
            </a:r>
            <a:r>
              <a:rPr lang="en" sz="1500">
                <a:solidFill>
                  <a:schemeClr val="hlink"/>
                </a:solidFill>
                <a:latin typeface="Courier"/>
                <a:ea typeface="Courier"/>
                <a:cs typeface="Courier"/>
                <a:sym typeface="Courier"/>
              </a:rPr>
              <a:t>peptides_df</a:t>
            </a:r>
            <a:r>
              <a:rPr lang="en" sz="1500">
                <a:solidFill>
                  <a:srgbClr val="434343"/>
                </a:solidFill>
                <a:latin typeface="Roboto Condensed"/>
                <a:ea typeface="Roboto Condensed"/>
                <a:cs typeface="Roboto Condensed"/>
                <a:sym typeface="Roboto Condensed"/>
              </a:rPr>
              <a:t> </a:t>
            </a:r>
            <a:r>
              <a:rPr lang="en" sz="1600">
                <a:solidFill>
                  <a:srgbClr val="434343"/>
                </a:solidFill>
                <a:latin typeface="Roboto Condensed"/>
                <a:ea typeface="Roboto Condensed"/>
                <a:cs typeface="Roboto Condensed"/>
                <a:sym typeface="Roboto Condensed"/>
              </a:rPr>
              <a:t>và  khám lâm sàng </a:t>
            </a:r>
            <a:r>
              <a:rPr lang="en" sz="1500">
                <a:solidFill>
                  <a:schemeClr val="hlink"/>
                </a:solidFill>
                <a:latin typeface="Courier"/>
                <a:ea typeface="Courier"/>
                <a:cs typeface="Courier"/>
                <a:sym typeface="Courier"/>
              </a:rPr>
              <a:t>clinical_df</a:t>
            </a:r>
            <a:r>
              <a:rPr lang="en" sz="1500">
                <a:solidFill>
                  <a:srgbClr val="434343"/>
                </a:solidFill>
                <a:latin typeface="Roboto Condensed"/>
                <a:ea typeface="Roboto Condensed"/>
                <a:cs typeface="Roboto Condensed"/>
                <a:sym typeface="Roboto Condensed"/>
              </a:rPr>
              <a:t> </a:t>
            </a:r>
            <a:r>
              <a:rPr lang="en" sz="1600">
                <a:solidFill>
                  <a:srgbClr val="434343"/>
                </a:solidFill>
                <a:latin typeface="Roboto Condensed"/>
                <a:ea typeface="Roboto Condensed"/>
                <a:cs typeface="Roboto Condensed"/>
                <a:sym typeface="Roboto Condensed"/>
              </a:rPr>
              <a:t>lại với nhau.</a:t>
            </a:r>
            <a:endParaRPr sz="1600">
              <a:solidFill>
                <a:srgbClr val="434343"/>
              </a:solidFill>
              <a:latin typeface="Roboto Condensed"/>
              <a:ea typeface="Roboto Condensed"/>
              <a:cs typeface="Roboto Condensed"/>
              <a:sym typeface="Roboto Condensed"/>
            </a:endParaRPr>
          </a:p>
          <a:p>
            <a:pPr marL="0" marR="0" lvl="0" indent="0" algn="just" rtl="0">
              <a:lnSpc>
                <a:spcPct val="115000"/>
              </a:lnSpc>
              <a:spcBef>
                <a:spcPts val="1000"/>
              </a:spcBef>
              <a:spcAft>
                <a:spcPts val="0"/>
              </a:spcAft>
              <a:buNone/>
            </a:pPr>
            <a:r>
              <a:rPr lang="en" sz="1600">
                <a:solidFill>
                  <a:srgbClr val="434343"/>
                </a:solidFill>
                <a:latin typeface="Roboto Condensed"/>
                <a:ea typeface="Roboto Condensed"/>
                <a:cs typeface="Roboto Condensed"/>
                <a:sym typeface="Roboto Condensed"/>
              </a:rPr>
              <a:t>Các cột dữ liệu </a:t>
            </a:r>
            <a:r>
              <a:rPr lang="en" sz="1500">
                <a:solidFill>
                  <a:schemeClr val="hlink"/>
                </a:solidFill>
                <a:latin typeface="Courier"/>
                <a:ea typeface="Courier"/>
                <a:cs typeface="Courier"/>
                <a:sym typeface="Courier"/>
              </a:rPr>
              <a:t>visit_id</a:t>
            </a:r>
            <a:r>
              <a:rPr lang="en" sz="1600">
                <a:solidFill>
                  <a:srgbClr val="434343"/>
                </a:solidFill>
                <a:latin typeface="Roboto Condensed"/>
                <a:ea typeface="Roboto Condensed"/>
                <a:cs typeface="Roboto Condensed"/>
                <a:sym typeface="Roboto Condensed"/>
              </a:rPr>
              <a:t>, </a:t>
            </a:r>
            <a:r>
              <a:rPr lang="en" sz="1500">
                <a:solidFill>
                  <a:schemeClr val="hlink"/>
                </a:solidFill>
                <a:latin typeface="Courier"/>
                <a:ea typeface="Courier"/>
                <a:cs typeface="Courier"/>
                <a:sym typeface="Courier"/>
              </a:rPr>
              <a:t>patient_id</a:t>
            </a:r>
            <a:r>
              <a:rPr lang="en" sz="1600">
                <a:solidFill>
                  <a:srgbClr val="434343"/>
                </a:solidFill>
                <a:latin typeface="Roboto Condensed"/>
                <a:ea typeface="Roboto Condensed"/>
                <a:cs typeface="Roboto Condensed"/>
                <a:sym typeface="Roboto Condensed"/>
              </a:rPr>
              <a:t> (không cần thiết) và </a:t>
            </a:r>
            <a:r>
              <a:rPr lang="en" sz="1500">
                <a:solidFill>
                  <a:schemeClr val="hlink"/>
                </a:solidFill>
                <a:latin typeface="Courier"/>
                <a:ea typeface="Courier"/>
                <a:cs typeface="Courier"/>
                <a:sym typeface="Courier"/>
              </a:rPr>
              <a:t>upd23b_clinical_state_on_medication</a:t>
            </a:r>
            <a:r>
              <a:rPr lang="en" sz="1600">
                <a:solidFill>
                  <a:srgbClr val="434343"/>
                </a:solidFill>
                <a:latin typeface="Roboto Condensed"/>
                <a:ea typeface="Roboto Condensed"/>
                <a:cs typeface="Roboto Condensed"/>
                <a:sym typeface="Roboto Condensed"/>
              </a:rPr>
              <a:t> (thiếu nhiều dữ liệu ~50.57%) sẽ được loại bỏ khỏi tập dữ liệu. </a:t>
            </a:r>
            <a:endParaRPr sz="1600">
              <a:solidFill>
                <a:srgbClr val="434343"/>
              </a:solidFill>
              <a:latin typeface="Roboto Condensed"/>
              <a:ea typeface="Roboto Condensed"/>
              <a:cs typeface="Roboto Condensed"/>
              <a:sym typeface="Roboto Condensed"/>
            </a:endParaRPr>
          </a:p>
          <a:p>
            <a:pPr marL="0" marR="0" lvl="0" indent="0" algn="just" rtl="0">
              <a:lnSpc>
                <a:spcPct val="115000"/>
              </a:lnSpc>
              <a:spcBef>
                <a:spcPts val="1000"/>
              </a:spcBef>
              <a:spcAft>
                <a:spcPts val="1000"/>
              </a:spcAft>
              <a:buNone/>
            </a:pPr>
            <a:r>
              <a:rPr lang="en" sz="1600">
                <a:solidFill>
                  <a:srgbClr val="434343"/>
                </a:solidFill>
                <a:latin typeface="Roboto Condensed"/>
                <a:ea typeface="Roboto Condensed"/>
                <a:cs typeface="Roboto Condensed"/>
                <a:sym typeface="Roboto Condensed"/>
              </a:rPr>
              <a:t>Kết quả thu được như sau:</a:t>
            </a:r>
            <a:endParaRPr sz="1600">
              <a:solidFill>
                <a:srgbClr val="434343"/>
              </a:solidFill>
              <a:latin typeface="Roboto Condensed"/>
              <a:ea typeface="Roboto Condensed"/>
              <a:cs typeface="Roboto Condensed"/>
              <a:sym typeface="Roboto Condensed"/>
            </a:endParaRPr>
          </a:p>
        </p:txBody>
      </p:sp>
      <p:sp>
        <p:nvSpPr>
          <p:cNvPr id="273" name="Google Shape;273;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74" name="Google Shape;274;p39"/>
          <p:cNvPicPr preferRelativeResize="0"/>
          <p:nvPr/>
        </p:nvPicPr>
        <p:blipFill>
          <a:blip r:embed="rId3">
            <a:alphaModFix/>
          </a:blip>
          <a:stretch>
            <a:fillRect/>
          </a:stretch>
        </p:blipFill>
        <p:spPr>
          <a:xfrm>
            <a:off x="1053263" y="2630875"/>
            <a:ext cx="7067924" cy="233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ctrTitle" idx="4294967295"/>
          </p:nvPr>
        </p:nvSpPr>
        <p:spPr>
          <a:xfrm flipH="1">
            <a:off x="1708350" y="4483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CHUẨN HÓA DỮ LIỆU</a:t>
            </a:r>
            <a:endParaRPr sz="2400"/>
          </a:p>
        </p:txBody>
      </p:sp>
      <p:sp>
        <p:nvSpPr>
          <p:cNvPr id="280" name="Google Shape;280;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81" name="Google Shape;281;p40"/>
          <p:cNvSpPr txBox="1"/>
          <p:nvPr/>
        </p:nvSpPr>
        <p:spPr>
          <a:xfrm>
            <a:off x="617625" y="1310800"/>
            <a:ext cx="7939200" cy="1439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 sz="1600">
                <a:solidFill>
                  <a:srgbClr val="434343"/>
                </a:solidFill>
                <a:latin typeface="Roboto Condensed"/>
                <a:ea typeface="Roboto Condensed"/>
                <a:cs typeface="Roboto Condensed"/>
                <a:sym typeface="Roboto Condensed"/>
              </a:rPr>
              <a:t>Các giá trị hiện tại khá lớn và để mô hình có thể huấn luyện được tốt hơn ta sẽ tiến hành chuẩn hóa lại dữ liệu trước khi đưa vào mô hình. Phương pháp chuẩn hóa sẽ là </a:t>
            </a:r>
            <a:r>
              <a:rPr lang="en" sz="1600" b="1">
                <a:solidFill>
                  <a:srgbClr val="434343"/>
                </a:solidFill>
                <a:latin typeface="Roboto Condensed"/>
                <a:ea typeface="Roboto Condensed"/>
                <a:cs typeface="Roboto Condensed"/>
                <a:sym typeface="Roboto Condensed"/>
              </a:rPr>
              <a:t>Z-score</a:t>
            </a:r>
            <a:r>
              <a:rPr lang="en" sz="1600">
                <a:solidFill>
                  <a:srgbClr val="434343"/>
                </a:solidFill>
                <a:latin typeface="Roboto Condensed"/>
                <a:ea typeface="Roboto Condensed"/>
                <a:cs typeface="Roboto Condensed"/>
                <a:sym typeface="Roboto Condensed"/>
              </a:rPr>
              <a:t>. </a:t>
            </a:r>
            <a:endParaRPr sz="1600">
              <a:solidFill>
                <a:srgbClr val="434343"/>
              </a:solidFill>
              <a:latin typeface="Roboto Condensed"/>
              <a:ea typeface="Roboto Condensed"/>
              <a:cs typeface="Roboto Condensed"/>
              <a:sym typeface="Roboto Condensed"/>
            </a:endParaRPr>
          </a:p>
          <a:p>
            <a:pPr marL="0" marR="0" lvl="0" indent="0" algn="just" rtl="0">
              <a:lnSpc>
                <a:spcPct val="115000"/>
              </a:lnSpc>
              <a:spcBef>
                <a:spcPts val="1000"/>
              </a:spcBef>
              <a:spcAft>
                <a:spcPts val="1000"/>
              </a:spcAft>
              <a:buNone/>
            </a:pPr>
            <a:r>
              <a:rPr lang="en" sz="1600">
                <a:solidFill>
                  <a:srgbClr val="434343"/>
                </a:solidFill>
                <a:latin typeface="Roboto Condensed"/>
                <a:ea typeface="Roboto Condensed"/>
                <a:cs typeface="Roboto Condensed"/>
                <a:sym typeface="Roboto Condensed"/>
              </a:rPr>
              <a:t>Tất nhiên sẽ không chuẩn hóa các cột </a:t>
            </a:r>
            <a:r>
              <a:rPr lang="en" sz="1500">
                <a:solidFill>
                  <a:schemeClr val="hlink"/>
                </a:solidFill>
                <a:latin typeface="Courier"/>
                <a:ea typeface="Courier"/>
                <a:cs typeface="Courier"/>
                <a:sym typeface="Courier"/>
              </a:rPr>
              <a:t>visit_month</a:t>
            </a:r>
            <a:r>
              <a:rPr lang="en" sz="1600">
                <a:solidFill>
                  <a:srgbClr val="434343"/>
                </a:solidFill>
                <a:latin typeface="Roboto Condensed"/>
                <a:ea typeface="Roboto Condensed"/>
                <a:cs typeface="Roboto Condensed"/>
                <a:sym typeface="Roboto Condensed"/>
              </a:rPr>
              <a:t> (giữ nguyên tháng) và </a:t>
            </a:r>
            <a:r>
              <a:rPr lang="en" sz="1500">
                <a:solidFill>
                  <a:schemeClr val="hlink"/>
                </a:solidFill>
                <a:latin typeface="Courier"/>
                <a:ea typeface="Courier"/>
                <a:cs typeface="Courier"/>
                <a:sym typeface="Courier"/>
              </a:rPr>
              <a:t>updrs_[1-4]</a:t>
            </a:r>
            <a:r>
              <a:rPr lang="en" sz="1600">
                <a:solidFill>
                  <a:srgbClr val="434343"/>
                </a:solidFill>
                <a:latin typeface="Roboto Condensed"/>
                <a:ea typeface="Roboto Condensed"/>
                <a:cs typeface="Roboto Condensed"/>
                <a:sym typeface="Roboto Condensed"/>
              </a:rPr>
              <a:t> (biến đích cần dự đoán).</a:t>
            </a:r>
            <a:endParaRPr sz="1600">
              <a:solidFill>
                <a:srgbClr val="434343"/>
              </a:solidFill>
              <a:latin typeface="Roboto Condensed"/>
              <a:ea typeface="Roboto Condensed"/>
              <a:cs typeface="Roboto Condensed"/>
              <a:sym typeface="Roboto Condensed"/>
            </a:endParaRPr>
          </a:p>
        </p:txBody>
      </p:sp>
      <p:pic>
        <p:nvPicPr>
          <p:cNvPr id="282" name="Google Shape;282;p40"/>
          <p:cNvPicPr preferRelativeResize="0"/>
          <p:nvPr/>
        </p:nvPicPr>
        <p:blipFill>
          <a:blip r:embed="rId3">
            <a:alphaModFix/>
          </a:blip>
          <a:stretch>
            <a:fillRect/>
          </a:stretch>
        </p:blipFill>
        <p:spPr>
          <a:xfrm>
            <a:off x="788250" y="2977225"/>
            <a:ext cx="7597950" cy="101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ctrTitle" idx="4294967295"/>
          </p:nvPr>
        </p:nvSpPr>
        <p:spPr>
          <a:xfrm flipH="1">
            <a:off x="1708350" y="4483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RÚT TRÍCH ĐẶC TRƯNG</a:t>
            </a:r>
            <a:endParaRPr sz="2400"/>
          </a:p>
        </p:txBody>
      </p:sp>
      <p:sp>
        <p:nvSpPr>
          <p:cNvPr id="288" name="Google Shape;288;p41"/>
          <p:cNvSpPr txBox="1"/>
          <p:nvPr/>
        </p:nvSpPr>
        <p:spPr>
          <a:xfrm>
            <a:off x="563100" y="1234500"/>
            <a:ext cx="8017800" cy="1687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Với mục đích ban đầu của bài toán là dự đoán điểm </a:t>
            </a:r>
            <a:r>
              <a:rPr lang="en" sz="1600" b="1" dirty="0">
                <a:solidFill>
                  <a:srgbClr val="434343"/>
                </a:solidFill>
                <a:latin typeface="Roboto Condensed"/>
                <a:ea typeface="Roboto Condensed"/>
                <a:cs typeface="Roboto Condensed"/>
                <a:sym typeface="Roboto Condensed"/>
              </a:rPr>
              <a:t>MDS-UPDRS</a:t>
            </a:r>
            <a:r>
              <a:rPr lang="en" sz="1600" dirty="0">
                <a:solidFill>
                  <a:srgbClr val="434343"/>
                </a:solidFill>
                <a:latin typeface="Roboto Condensed"/>
                <a:ea typeface="Roboto Condensed"/>
                <a:cs typeface="Roboto Condensed"/>
                <a:sym typeface="Roboto Condensed"/>
              </a:rPr>
              <a:t> thông qua dữ liệu đo lường </a:t>
            </a:r>
            <a:r>
              <a:rPr lang="en" sz="1600" b="1" dirty="0">
                <a:solidFill>
                  <a:srgbClr val="434343"/>
                </a:solidFill>
                <a:latin typeface="Roboto Condensed"/>
                <a:ea typeface="Roboto Condensed"/>
                <a:cs typeface="Roboto Condensed"/>
                <a:sym typeface="Roboto Condensed"/>
              </a:rPr>
              <a:t>protein</a:t>
            </a:r>
            <a:r>
              <a:rPr lang="en" sz="1600" dirty="0">
                <a:solidFill>
                  <a:srgbClr val="434343"/>
                </a:solidFill>
                <a:latin typeface="Roboto Condensed"/>
                <a:ea typeface="Roboto Condensed"/>
                <a:cs typeface="Roboto Condensed"/>
                <a:sym typeface="Roboto Condensed"/>
              </a:rPr>
              <a:t> và </a:t>
            </a:r>
            <a:r>
              <a:rPr lang="en" sz="1600" b="1" dirty="0">
                <a:solidFill>
                  <a:srgbClr val="434343"/>
                </a:solidFill>
                <a:latin typeface="Roboto Condensed"/>
                <a:ea typeface="Roboto Condensed"/>
                <a:cs typeface="Roboto Condensed"/>
                <a:sym typeface="Roboto Condensed"/>
              </a:rPr>
              <a:t>peptide</a:t>
            </a:r>
            <a:r>
              <a:rPr lang="en" sz="1600" dirty="0">
                <a:solidFill>
                  <a:srgbClr val="434343"/>
                </a:solidFill>
                <a:latin typeface="Roboto Condensed"/>
                <a:ea typeface="Roboto Condensed"/>
                <a:cs typeface="Roboto Condensed"/>
                <a:sym typeface="Roboto Condensed"/>
              </a:rPr>
              <a:t> để xác định tiến triển của bệnh </a:t>
            </a:r>
            <a:r>
              <a:rPr lang="en" sz="1600" b="1" dirty="0">
                <a:solidFill>
                  <a:srgbClr val="434343"/>
                </a:solidFill>
                <a:latin typeface="Roboto Condensed"/>
                <a:ea typeface="Roboto Condensed"/>
                <a:cs typeface="Roboto Condensed"/>
                <a:sym typeface="Roboto Condensed"/>
              </a:rPr>
              <a:t>Parkinson</a:t>
            </a:r>
            <a:r>
              <a:rPr lang="en" sz="1600" dirty="0">
                <a:solidFill>
                  <a:srgbClr val="434343"/>
                </a:solidFill>
                <a:latin typeface="Roboto Condensed"/>
                <a:ea typeface="Roboto Condensed"/>
                <a:cs typeface="Roboto Condensed"/>
                <a:sym typeface="Roboto Condensed"/>
              </a:rPr>
              <a:t>. </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r>
              <a:rPr lang="en" sz="1600" dirty="0">
                <a:solidFill>
                  <a:srgbClr val="434343"/>
                </a:solidFill>
                <a:latin typeface="Roboto Condensed"/>
                <a:ea typeface="Roboto Condensed"/>
                <a:cs typeface="Roboto Condensed"/>
                <a:sym typeface="Roboto Condensed"/>
              </a:rPr>
              <a:t>Do đó, sẽ giữ lại tất cả các đặc trưng protein và peptide kết hợp với </a:t>
            </a:r>
            <a:r>
              <a:rPr lang="en" sz="1500" dirty="0">
                <a:solidFill>
                  <a:schemeClr val="hlink"/>
                </a:solidFill>
                <a:latin typeface="Courier"/>
                <a:ea typeface="Courier"/>
                <a:cs typeface="Courier"/>
                <a:sym typeface="Courier"/>
              </a:rPr>
              <a:t>visit_month</a:t>
            </a:r>
            <a:r>
              <a:rPr lang="en" sz="1600" dirty="0">
                <a:solidFill>
                  <a:srgbClr val="434343"/>
                </a:solidFill>
                <a:latin typeface="Roboto Condensed"/>
                <a:ea typeface="Roboto Condensed"/>
                <a:cs typeface="Roboto Condensed"/>
                <a:sym typeface="Roboto Condensed"/>
              </a:rPr>
              <a:t> để đưa vào mô hình huấn luyện. Dù số lượng đặc trưng rất lớn nhưng cũng đảm bảo tập luật được đầy đủ nhất có thể.</a:t>
            </a:r>
            <a:endParaRPr sz="1600" dirty="0">
              <a:solidFill>
                <a:srgbClr val="434343"/>
              </a:solidFill>
              <a:latin typeface="Roboto Condensed"/>
              <a:ea typeface="Roboto Condensed"/>
              <a:cs typeface="Roboto Condensed"/>
              <a:sym typeface="Roboto Condensed"/>
            </a:endParaRPr>
          </a:p>
        </p:txBody>
      </p:sp>
      <p:sp>
        <p:nvSpPr>
          <p:cNvPr id="289" name="Google Shape;289;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290" name="Google Shape;290;p41"/>
          <p:cNvPicPr preferRelativeResize="0"/>
          <p:nvPr/>
        </p:nvPicPr>
        <p:blipFill>
          <a:blip r:embed="rId3">
            <a:alphaModFix/>
          </a:blip>
          <a:stretch>
            <a:fillRect/>
          </a:stretch>
        </p:blipFill>
        <p:spPr>
          <a:xfrm>
            <a:off x="812088" y="3138125"/>
            <a:ext cx="7519825" cy="10397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ctrTitle"/>
          </p:nvPr>
        </p:nvSpPr>
        <p:spPr>
          <a:xfrm flipH="1">
            <a:off x="577150" y="1347050"/>
            <a:ext cx="73731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chemeClr val="hlink"/>
                </a:solidFill>
              </a:rPr>
              <a:t>XÂY DỰNG MÔ HÌNH HUẤN LUYỆN</a:t>
            </a:r>
            <a:endParaRPr/>
          </a:p>
        </p:txBody>
      </p:sp>
      <p:sp>
        <p:nvSpPr>
          <p:cNvPr id="296" name="Google Shape;296;p42"/>
          <p:cNvSpPr txBox="1">
            <a:spLocks noGrp="1"/>
          </p:cNvSpPr>
          <p:nvPr>
            <p:ph type="subTitle" idx="1"/>
          </p:nvPr>
        </p:nvSpPr>
        <p:spPr>
          <a:xfrm>
            <a:off x="3725350" y="2743001"/>
            <a:ext cx="4224900" cy="6174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b="1" dirty="0">
                <a:solidFill>
                  <a:schemeClr val="hlink"/>
                </a:solidFill>
              </a:rPr>
              <a:t>Xây dựng 2 mô hình huấn luyện Random Forest Regressor và LightGBM Regressor</a:t>
            </a:r>
            <a:endParaRPr b="1" dirty="0">
              <a:solidFill>
                <a:schemeClr val="hlink"/>
              </a:solidFill>
            </a:endParaRPr>
          </a:p>
          <a:p>
            <a:pPr marL="0" lvl="0" indent="0" algn="r" rtl="0">
              <a:spcBef>
                <a:spcPts val="0"/>
              </a:spcBef>
              <a:spcAft>
                <a:spcPts val="0"/>
              </a:spcAft>
              <a:buNone/>
            </a:pPr>
            <a:endParaRPr dirty="0"/>
          </a:p>
        </p:txBody>
      </p:sp>
      <p:sp>
        <p:nvSpPr>
          <p:cNvPr id="297" name="Google Shape;297;p42"/>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98" name="Google Shape;298;p42"/>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299" name="Google Shape;299;p42"/>
          <p:cNvGrpSpPr/>
          <p:nvPr/>
        </p:nvGrpSpPr>
        <p:grpSpPr>
          <a:xfrm>
            <a:off x="8089940" y="561326"/>
            <a:ext cx="423413" cy="421569"/>
            <a:chOff x="7703675" y="2541175"/>
            <a:chExt cx="499425" cy="497250"/>
          </a:xfrm>
        </p:grpSpPr>
        <p:sp>
          <p:nvSpPr>
            <p:cNvPr id="300" name="Google Shape;300;p42"/>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2"/>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42">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p:nvPr/>
        </p:nvSpPr>
        <p:spPr>
          <a:xfrm>
            <a:off x="1112400" y="1168325"/>
            <a:ext cx="6919200" cy="2170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Độ đo đánh giá được nhóm sử dụng cũng như được sử dụng để đánh giá kết quả cuối cùng của Kaggle là </a:t>
            </a:r>
            <a:r>
              <a:rPr lang="en" sz="1600" b="1" dirty="0">
                <a:solidFill>
                  <a:srgbClr val="434343"/>
                </a:solidFill>
                <a:latin typeface="Roboto Condensed"/>
                <a:ea typeface="Roboto Condensed"/>
                <a:cs typeface="Roboto Condensed"/>
                <a:sym typeface="Roboto Condensed"/>
              </a:rPr>
              <a:t>SMAPE</a:t>
            </a:r>
            <a:endParaRPr sz="1600" b="1"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a:t>
            </a:r>
            <a:r>
              <a:rPr lang="en" sz="1600" b="1" dirty="0">
                <a:solidFill>
                  <a:srgbClr val="434343"/>
                </a:solidFill>
                <a:latin typeface="Roboto Condensed"/>
                <a:ea typeface="Roboto Condensed"/>
                <a:cs typeface="Roboto Condensed"/>
                <a:sym typeface="Roboto Condensed"/>
              </a:rPr>
              <a:t>Symmetric Mean Absolute Percentage Error</a:t>
            </a:r>
            <a:r>
              <a:rPr lang="en" sz="1600" dirty="0">
                <a:solidFill>
                  <a:srgbClr val="434343"/>
                </a:solidFill>
                <a:latin typeface="Roboto Condensed"/>
                <a:ea typeface="Roboto Condensed"/>
                <a:cs typeface="Roboto Condensed"/>
                <a:sym typeface="Roboto Condensed"/>
              </a:rPr>
              <a:t>) là một độ đo sai số thống kê được sử dụng để đánh giá chất lượng dự đoán trong các bài toán dự báo. </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r>
              <a:rPr lang="en" sz="1600" b="1" dirty="0">
                <a:solidFill>
                  <a:srgbClr val="434343"/>
                </a:solidFill>
                <a:latin typeface="Roboto Condensed"/>
                <a:ea typeface="Roboto Condensed"/>
                <a:cs typeface="Roboto Condensed"/>
                <a:sym typeface="Roboto Condensed"/>
              </a:rPr>
              <a:t>SMAPE </a:t>
            </a:r>
            <a:r>
              <a:rPr lang="en" sz="1600" dirty="0">
                <a:solidFill>
                  <a:srgbClr val="434343"/>
                </a:solidFill>
                <a:latin typeface="Roboto Condensed"/>
                <a:ea typeface="Roboto Condensed"/>
                <a:cs typeface="Roboto Condensed"/>
                <a:sym typeface="Roboto Condensed"/>
              </a:rPr>
              <a:t>tính tỉ lệ phần trăm trung bình giữa sai số tuyệt đối và tổng giá trị tuyệt đối của dữ liệu thực tế và dự đoán.</a:t>
            </a:r>
            <a:endParaRPr sz="1600" b="1" dirty="0">
              <a:solidFill>
                <a:srgbClr val="434343"/>
              </a:solidFill>
              <a:latin typeface="Roboto Condensed"/>
              <a:ea typeface="Roboto Condensed"/>
              <a:cs typeface="Roboto Condensed"/>
              <a:sym typeface="Roboto Condensed"/>
            </a:endParaRPr>
          </a:p>
        </p:txBody>
      </p:sp>
      <p:pic>
        <p:nvPicPr>
          <p:cNvPr id="312" name="Google Shape;312;p43"/>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313" name="Google Shape;313;p43"/>
          <p:cNvSpPr txBox="1">
            <a:spLocks noGrp="1"/>
          </p:cNvSpPr>
          <p:nvPr>
            <p:ph type="title" idx="5"/>
          </p:nvPr>
        </p:nvSpPr>
        <p:spPr>
          <a:xfrm flipH="1">
            <a:off x="1708350" y="4483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ĐỘ ĐO ĐÁNH GIÁ</a:t>
            </a:r>
            <a:endParaRPr sz="2400"/>
          </a:p>
        </p:txBody>
      </p:sp>
      <p:sp>
        <p:nvSpPr>
          <p:cNvPr id="314" name="Google Shape;31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15" name="Google Shape;315;p43"/>
          <p:cNvPicPr preferRelativeResize="0"/>
          <p:nvPr/>
        </p:nvPicPr>
        <p:blipFill>
          <a:blip r:embed="rId4">
            <a:alphaModFix/>
          </a:blip>
          <a:stretch>
            <a:fillRect/>
          </a:stretch>
        </p:blipFill>
        <p:spPr>
          <a:xfrm>
            <a:off x="2104600" y="3541875"/>
            <a:ext cx="4934801" cy="117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p:nvPr/>
        </p:nvSpPr>
        <p:spPr>
          <a:xfrm>
            <a:off x="1112400" y="943350"/>
            <a:ext cx="6919200" cy="326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a:solidFill>
                  <a:srgbClr val="434343"/>
                </a:solidFill>
                <a:latin typeface="Roboto Condensed"/>
                <a:ea typeface="Roboto Condensed"/>
                <a:cs typeface="Roboto Condensed"/>
                <a:sym typeface="Roboto Condensed"/>
              </a:rPr>
              <a:t>Hai mô hình mà nhóm sẽ sử dụng là </a:t>
            </a:r>
            <a:r>
              <a:rPr lang="en" sz="1600" b="1">
                <a:solidFill>
                  <a:srgbClr val="434343"/>
                </a:solidFill>
                <a:latin typeface="Roboto Condensed"/>
                <a:ea typeface="Roboto Condensed"/>
                <a:cs typeface="Roboto Condensed"/>
                <a:sym typeface="Roboto Condensed"/>
              </a:rPr>
              <a:t>Random Forest Regressor</a:t>
            </a:r>
            <a:r>
              <a:rPr lang="en" sz="1600">
                <a:solidFill>
                  <a:srgbClr val="434343"/>
                </a:solidFill>
                <a:latin typeface="Roboto Condensed"/>
                <a:ea typeface="Roboto Condensed"/>
                <a:cs typeface="Roboto Condensed"/>
                <a:sym typeface="Roboto Condensed"/>
              </a:rPr>
              <a:t> và </a:t>
            </a:r>
            <a:r>
              <a:rPr lang="en" sz="1600" b="1">
                <a:solidFill>
                  <a:srgbClr val="434343"/>
                </a:solidFill>
                <a:latin typeface="Roboto Condensed"/>
                <a:ea typeface="Roboto Condensed"/>
                <a:cs typeface="Roboto Condensed"/>
                <a:sym typeface="Roboto Condensed"/>
              </a:rPr>
              <a:t>LightGBM Regressor</a:t>
            </a:r>
            <a:r>
              <a:rPr lang="en" sz="1600">
                <a:solidFill>
                  <a:srgbClr val="434343"/>
                </a:solidFill>
                <a:latin typeface="Roboto Condensed"/>
                <a:ea typeface="Roboto Condensed"/>
                <a:cs typeface="Roboto Condensed"/>
                <a:sym typeface="Roboto Condensed"/>
              </a:rPr>
              <a:t>. Lý do lựa chọn 2 mô hình này là: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Cả 2 mô hình đều có khả năng xử lý dữ liệu có kích thước lớn hoặc có số đặc trưng lớn.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Kết quả dự đoán ổn định và tốc độ dự đoán, huấn luyện khá nhanh.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Xử lý được các trường hợp thiếu dữ liệu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Cả 2 mô hình đều phù hợp với bài toán hồi quy này.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100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Có thể xác định được độ quan trọng của các thuộc tính. </a:t>
            </a:r>
            <a:endParaRPr sz="1600" b="1">
              <a:solidFill>
                <a:schemeClr val="hlink"/>
              </a:solidFill>
              <a:latin typeface="Roboto Condensed"/>
              <a:ea typeface="Roboto Condensed"/>
              <a:cs typeface="Roboto Condensed"/>
              <a:sym typeface="Roboto Condensed"/>
            </a:endParaRPr>
          </a:p>
        </p:txBody>
      </p:sp>
      <p:pic>
        <p:nvPicPr>
          <p:cNvPr id="321" name="Google Shape;321;p44"/>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322" name="Google Shape;322;p44"/>
          <p:cNvSpPr txBox="1">
            <a:spLocks noGrp="1"/>
          </p:cNvSpPr>
          <p:nvPr>
            <p:ph type="title" idx="5"/>
          </p:nvPr>
        </p:nvSpPr>
        <p:spPr>
          <a:xfrm flipH="1">
            <a:off x="1708350" y="2197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MÔ HÌNH</a:t>
            </a:r>
            <a:endParaRPr sz="2400"/>
          </a:p>
        </p:txBody>
      </p:sp>
      <p:sp>
        <p:nvSpPr>
          <p:cNvPr id="323" name="Google Shape;323;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p:nvPr/>
        </p:nvSpPr>
        <p:spPr>
          <a:xfrm>
            <a:off x="1112400" y="994238"/>
            <a:ext cx="6919200" cy="443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600">
                <a:solidFill>
                  <a:srgbClr val="434343"/>
                </a:solidFill>
                <a:latin typeface="Roboto Condensed"/>
                <a:ea typeface="Roboto Condensed"/>
                <a:cs typeface="Roboto Condensed"/>
                <a:sym typeface="Roboto Condensed"/>
              </a:rPr>
              <a:t>Xác định các biến đích cần dự đoán. </a:t>
            </a:r>
            <a:endParaRPr sz="1600" b="1">
              <a:solidFill>
                <a:schemeClr val="hlink"/>
              </a:solidFill>
              <a:latin typeface="Roboto Condensed"/>
              <a:ea typeface="Roboto Condensed"/>
              <a:cs typeface="Roboto Condensed"/>
              <a:sym typeface="Roboto Condensed"/>
            </a:endParaRPr>
          </a:p>
        </p:txBody>
      </p:sp>
      <p:pic>
        <p:nvPicPr>
          <p:cNvPr id="329" name="Google Shape;329;p45"/>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330" name="Google Shape;330;p45"/>
          <p:cNvSpPr txBox="1">
            <a:spLocks noGrp="1"/>
          </p:cNvSpPr>
          <p:nvPr>
            <p:ph type="title" idx="5"/>
          </p:nvPr>
        </p:nvSpPr>
        <p:spPr>
          <a:xfrm flipH="1">
            <a:off x="1708350" y="2959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HUẤN LUYỆN MÔ HÌNH</a:t>
            </a:r>
            <a:endParaRPr sz="2400"/>
          </a:p>
        </p:txBody>
      </p:sp>
      <p:sp>
        <p:nvSpPr>
          <p:cNvPr id="331" name="Google Shape;33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332" name="Google Shape;332;p45"/>
          <p:cNvPicPr preferRelativeResize="0"/>
          <p:nvPr/>
        </p:nvPicPr>
        <p:blipFill>
          <a:blip r:embed="rId4">
            <a:alphaModFix/>
          </a:blip>
          <a:stretch>
            <a:fillRect/>
          </a:stretch>
        </p:blipFill>
        <p:spPr>
          <a:xfrm>
            <a:off x="2087400" y="1566200"/>
            <a:ext cx="4969200" cy="393600"/>
          </a:xfrm>
          <a:prstGeom prst="rect">
            <a:avLst/>
          </a:prstGeom>
          <a:noFill/>
          <a:ln>
            <a:noFill/>
          </a:ln>
        </p:spPr>
      </p:pic>
      <p:sp>
        <p:nvSpPr>
          <p:cNvPr id="333" name="Google Shape;333;p45"/>
          <p:cNvSpPr txBox="1"/>
          <p:nvPr/>
        </p:nvSpPr>
        <p:spPr>
          <a:xfrm>
            <a:off x="1112400" y="2118375"/>
            <a:ext cx="6919200" cy="251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600" dirty="0">
                <a:solidFill>
                  <a:schemeClr val="hlink"/>
                </a:solidFill>
                <a:latin typeface="Roboto Condensed"/>
                <a:ea typeface="Roboto Condensed"/>
                <a:cs typeface="Roboto Condensed"/>
                <a:sym typeface="Roboto Condensed"/>
              </a:rPr>
              <a:t>Tập dữ liệu huấn luyện sẽ được chia ra thành tập </a:t>
            </a:r>
            <a:r>
              <a:rPr lang="en" sz="1600" b="1" dirty="0">
                <a:solidFill>
                  <a:schemeClr val="hlink"/>
                </a:solidFill>
                <a:latin typeface="Roboto Condensed"/>
                <a:ea typeface="Roboto Condensed"/>
                <a:cs typeface="Roboto Condensed"/>
                <a:sym typeface="Roboto Condensed"/>
              </a:rPr>
              <a:t>Train </a:t>
            </a:r>
            <a:r>
              <a:rPr lang="en" sz="1600" dirty="0">
                <a:solidFill>
                  <a:schemeClr val="hlink"/>
                </a:solidFill>
                <a:latin typeface="Roboto Condensed"/>
                <a:ea typeface="Roboto Condensed"/>
                <a:cs typeface="Roboto Condensed"/>
                <a:sym typeface="Roboto Condensed"/>
              </a:rPr>
              <a:t>và tập </a:t>
            </a:r>
            <a:r>
              <a:rPr lang="en" sz="1600" b="1" dirty="0">
                <a:solidFill>
                  <a:schemeClr val="hlink"/>
                </a:solidFill>
                <a:latin typeface="Roboto Condensed"/>
                <a:ea typeface="Roboto Condensed"/>
                <a:cs typeface="Roboto Condensed"/>
                <a:sym typeface="Roboto Condensed"/>
              </a:rPr>
              <a:t>Validation</a:t>
            </a:r>
            <a:r>
              <a:rPr lang="en" sz="1600" dirty="0">
                <a:solidFill>
                  <a:schemeClr val="hlink"/>
                </a:solidFill>
                <a:latin typeface="Roboto Condensed"/>
                <a:ea typeface="Roboto Condensed"/>
                <a:cs typeface="Roboto Condensed"/>
                <a:sym typeface="Roboto Condensed"/>
              </a:rPr>
              <a:t>.</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dirty="0">
                <a:solidFill>
                  <a:srgbClr val="434343"/>
                </a:solidFill>
                <a:latin typeface="Roboto Condensed"/>
                <a:ea typeface="Roboto Condensed"/>
                <a:cs typeface="Roboto Condensed"/>
                <a:sym typeface="Roboto Condensed"/>
              </a:rPr>
              <a:t>Một vòng lặp sẽ chạy qua từng biến đích để xây dựng mô hình </a:t>
            </a:r>
            <a:r>
              <a:rPr lang="en" sz="1600" b="1" dirty="0">
                <a:solidFill>
                  <a:srgbClr val="434343"/>
                </a:solidFill>
                <a:latin typeface="Roboto Condensed"/>
                <a:ea typeface="Roboto Condensed"/>
                <a:cs typeface="Roboto Condensed"/>
                <a:sym typeface="Roboto Condensed"/>
              </a:rPr>
              <a:t>Random Forest Regressor</a:t>
            </a:r>
            <a:r>
              <a:rPr lang="en" sz="1600" dirty="0">
                <a:solidFill>
                  <a:srgbClr val="434343"/>
                </a:solidFill>
                <a:latin typeface="Roboto Condensed"/>
                <a:ea typeface="Roboto Condensed"/>
                <a:cs typeface="Roboto Condensed"/>
                <a:sym typeface="Roboto Condensed"/>
              </a:rPr>
              <a:t> và </a:t>
            </a:r>
            <a:r>
              <a:rPr lang="en" sz="1600" b="1" dirty="0">
                <a:solidFill>
                  <a:srgbClr val="434343"/>
                </a:solidFill>
                <a:latin typeface="Roboto Condensed"/>
                <a:ea typeface="Roboto Condensed"/>
                <a:cs typeface="Roboto Condensed"/>
                <a:sym typeface="Roboto Condensed"/>
              </a:rPr>
              <a:t>LightGBM Regressor</a:t>
            </a:r>
            <a:r>
              <a:rPr lang="en" sz="1600" dirty="0">
                <a:solidFill>
                  <a:srgbClr val="434343"/>
                </a:solidFill>
                <a:latin typeface="Roboto Condensed"/>
                <a:ea typeface="Roboto Condensed"/>
                <a:cs typeface="Roboto Condensed"/>
                <a:sym typeface="Roboto Condensed"/>
              </a:rPr>
              <a:t> tương ứng với từng biến đích. </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dirty="0">
                <a:solidFill>
                  <a:srgbClr val="434343"/>
                </a:solidFill>
                <a:latin typeface="Roboto Condensed"/>
                <a:ea typeface="Roboto Condensed"/>
                <a:cs typeface="Roboto Condensed"/>
                <a:sym typeface="Roboto Condensed"/>
              </a:rPr>
              <a:t>Tiến hành huấn luyện mô hình với tập </a:t>
            </a:r>
            <a:r>
              <a:rPr lang="en" sz="1600" b="1" dirty="0">
                <a:solidFill>
                  <a:schemeClr val="hlink"/>
                </a:solidFill>
                <a:latin typeface="Roboto Condensed"/>
                <a:ea typeface="Roboto Condensed"/>
                <a:cs typeface="Roboto Condensed"/>
                <a:sym typeface="Roboto Condensed"/>
              </a:rPr>
              <a:t>Train </a:t>
            </a:r>
            <a:r>
              <a:rPr lang="en" sz="1600" dirty="0">
                <a:solidFill>
                  <a:srgbClr val="434343"/>
                </a:solidFill>
                <a:latin typeface="Roboto Condensed"/>
                <a:ea typeface="Roboto Condensed"/>
                <a:cs typeface="Roboto Condensed"/>
                <a:sym typeface="Roboto Condensed"/>
              </a:rPr>
              <a:t>, dự đoán và đánh giá cho tập </a:t>
            </a:r>
            <a:r>
              <a:rPr lang="en" sz="1600" b="1" dirty="0">
                <a:solidFill>
                  <a:schemeClr val="hlink"/>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r>
              <a:rPr lang="en" sz="1600" dirty="0">
                <a:solidFill>
                  <a:srgbClr val="434343"/>
                </a:solidFill>
                <a:latin typeface="Roboto Condensed"/>
                <a:ea typeface="Roboto Condensed"/>
                <a:cs typeface="Roboto Condensed"/>
                <a:sym typeface="Roboto Condensed"/>
              </a:rPr>
              <a:t>Mô hình huấn luyện, kết quả </a:t>
            </a:r>
            <a:r>
              <a:rPr lang="en" sz="1600" b="1" dirty="0">
                <a:solidFill>
                  <a:srgbClr val="434343"/>
                </a:solidFill>
                <a:latin typeface="Roboto Condensed"/>
                <a:ea typeface="Roboto Condensed"/>
                <a:cs typeface="Roboto Condensed"/>
                <a:sym typeface="Roboto Condensed"/>
              </a:rPr>
              <a:t>SMAPE </a:t>
            </a:r>
            <a:r>
              <a:rPr lang="en" sz="1600" dirty="0">
                <a:solidFill>
                  <a:srgbClr val="434343"/>
                </a:solidFill>
                <a:latin typeface="Roboto Condensed"/>
                <a:ea typeface="Roboto Condensed"/>
                <a:cs typeface="Roboto Condensed"/>
                <a:sym typeface="Roboto Condensed"/>
              </a:rPr>
              <a:t>trên tập </a:t>
            </a:r>
            <a:r>
              <a:rPr lang="en" sz="1600" b="1" dirty="0">
                <a:solidFill>
                  <a:schemeClr val="hlink"/>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và độ quan trong của các đặc trưng sẽ được lưu lại để phục vụ cho phần đánh giá và nhận xét. </a:t>
            </a:r>
            <a:endParaRPr sz="1600" b="1" dirty="0">
              <a:solidFill>
                <a:schemeClr val="hlink"/>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txBox="1">
            <a:spLocks noGrp="1"/>
          </p:cNvSpPr>
          <p:nvPr>
            <p:ph type="ctrTitle"/>
          </p:nvPr>
        </p:nvSpPr>
        <p:spPr>
          <a:xfrm flipH="1">
            <a:off x="1180125" y="1347050"/>
            <a:ext cx="61200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ĐÁNH GIÁ &amp; NHẬN XÉT</a:t>
            </a:r>
            <a:endParaRPr/>
          </a:p>
        </p:txBody>
      </p:sp>
      <p:sp>
        <p:nvSpPr>
          <p:cNvPr id="340" name="Google Shape;340;p46"/>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41" name="Google Shape;341;p4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hlink"/>
                </a:solidFill>
              </a:rPr>
              <a:t>Đánh giá kết quả và đưa ra một vài nhận xét về mô hình</a:t>
            </a:r>
            <a:endParaRPr b="1" dirty="0">
              <a:solidFill>
                <a:schemeClr val="hlink"/>
              </a:solidFill>
            </a:endParaRPr>
          </a:p>
          <a:p>
            <a:pPr marL="0" lvl="0" indent="0" algn="l" rtl="0">
              <a:spcBef>
                <a:spcPts val="0"/>
              </a:spcBef>
              <a:spcAft>
                <a:spcPts val="0"/>
              </a:spcAft>
              <a:buNone/>
            </a:pPr>
            <a:endParaRPr dirty="0"/>
          </a:p>
        </p:txBody>
      </p:sp>
      <p:cxnSp>
        <p:nvCxnSpPr>
          <p:cNvPr id="342" name="Google Shape;342;p46"/>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343" name="Google Shape;343;p46"/>
          <p:cNvGrpSpPr/>
          <p:nvPr/>
        </p:nvGrpSpPr>
        <p:grpSpPr>
          <a:xfrm>
            <a:off x="8089940" y="561326"/>
            <a:ext cx="423413" cy="421569"/>
            <a:chOff x="7703675" y="2541175"/>
            <a:chExt cx="499425" cy="497250"/>
          </a:xfrm>
        </p:grpSpPr>
        <p:sp>
          <p:nvSpPr>
            <p:cNvPr id="344" name="Google Shape;344;p4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txBox="1">
            <a:spLocks noGrp="1"/>
          </p:cNvSpPr>
          <p:nvPr>
            <p:ph type="ctrTitle" idx="4294967295"/>
          </p:nvPr>
        </p:nvSpPr>
        <p:spPr>
          <a:xfrm flipH="1">
            <a:off x="1708350" y="6007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ĐÁNH GIÁ</a:t>
            </a:r>
            <a:endParaRPr sz="2400"/>
          </a:p>
        </p:txBody>
      </p:sp>
      <p:sp>
        <p:nvSpPr>
          <p:cNvPr id="354" name="Google Shape;354;p47"/>
          <p:cNvSpPr txBox="1"/>
          <p:nvPr/>
        </p:nvSpPr>
        <p:spPr>
          <a:xfrm>
            <a:off x="1112400" y="1284850"/>
            <a:ext cx="6919200" cy="1754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a:solidFill>
                  <a:srgbClr val="434343"/>
                </a:solidFill>
                <a:latin typeface="Roboto Condensed"/>
                <a:ea typeface="Roboto Condensed"/>
                <a:cs typeface="Roboto Condensed"/>
                <a:sym typeface="Roboto Condensed"/>
              </a:rPr>
              <a:t>Đánh giá 2 mô hình trên từng biến đích. Sau đó lựa chọn mô hình với kết quả tốt hợp để làm mô hình dự đoán cuối cùng. </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a:solidFill>
                  <a:srgbClr val="434343"/>
                </a:solidFill>
                <a:latin typeface="Roboto Condensed"/>
                <a:ea typeface="Roboto Condensed"/>
                <a:cs typeface="Roboto Condensed"/>
                <a:sym typeface="Roboto Condensed"/>
              </a:rPr>
              <a:t>Do phương thức đánh giá riêng của 2 mô hình khác nhau nên kết quả có thể không giống nhau. Do đó sẽ sử dụng </a:t>
            </a:r>
            <a:r>
              <a:rPr lang="en" sz="1600" b="1">
                <a:solidFill>
                  <a:srgbClr val="434343"/>
                </a:solidFill>
                <a:latin typeface="Roboto Condensed"/>
                <a:ea typeface="Roboto Condensed"/>
                <a:cs typeface="Roboto Condensed"/>
                <a:sym typeface="Roboto Condensed"/>
              </a:rPr>
              <a:t>SHAP </a:t>
            </a:r>
            <a:r>
              <a:rPr lang="en" sz="1600">
                <a:solidFill>
                  <a:srgbClr val="434343"/>
                </a:solidFill>
                <a:latin typeface="Roboto Condensed"/>
                <a:ea typeface="Roboto Condensed"/>
                <a:cs typeface="Roboto Condensed"/>
                <a:sym typeface="Roboto Condensed"/>
              </a:rPr>
              <a:t>làm nền tảng chung để xem xét mức độ ảnh hưởng của các đặc trưng tới biến đích tương ứng với từng mô hình. </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a:solidFill>
                <a:schemeClr val="hlink"/>
              </a:solidFill>
              <a:latin typeface="Roboto Condensed"/>
              <a:ea typeface="Roboto Condensed"/>
              <a:cs typeface="Roboto Condensed"/>
              <a:sym typeface="Roboto Condensed"/>
            </a:endParaRPr>
          </a:p>
        </p:txBody>
      </p:sp>
      <p:sp>
        <p:nvSpPr>
          <p:cNvPr id="355" name="Google Shape;35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8"/>
          <p:cNvSpPr txBox="1">
            <a:spLocks noGrp="1"/>
          </p:cNvSpPr>
          <p:nvPr>
            <p:ph type="ctrTitle" idx="4294967295"/>
          </p:nvPr>
        </p:nvSpPr>
        <p:spPr>
          <a:xfrm flipH="1">
            <a:off x="1708350" y="3721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UPDRS_1</a:t>
            </a:r>
            <a:endParaRPr sz="2400"/>
          </a:p>
        </p:txBody>
      </p:sp>
      <p:sp>
        <p:nvSpPr>
          <p:cNvPr id="361" name="Google Shape;361;p48"/>
          <p:cNvSpPr txBox="1"/>
          <p:nvPr/>
        </p:nvSpPr>
        <p:spPr>
          <a:xfrm>
            <a:off x="1112400" y="113245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của 2 mô hình như sau:</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362" name="Google Shape;362;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63" name="Google Shape;363;p48"/>
          <p:cNvPicPr preferRelativeResize="0"/>
          <p:nvPr/>
        </p:nvPicPr>
        <p:blipFill>
          <a:blip r:embed="rId3">
            <a:alphaModFix/>
          </a:blip>
          <a:stretch>
            <a:fillRect/>
          </a:stretch>
        </p:blipFill>
        <p:spPr>
          <a:xfrm>
            <a:off x="2322363" y="1794700"/>
            <a:ext cx="4499275" cy="1228925"/>
          </a:xfrm>
          <a:prstGeom prst="rect">
            <a:avLst/>
          </a:prstGeom>
          <a:noFill/>
          <a:ln>
            <a:noFill/>
          </a:ln>
        </p:spPr>
      </p:pic>
      <p:sp>
        <p:nvSpPr>
          <p:cNvPr id="364" name="Google Shape;364;p48"/>
          <p:cNvSpPr txBox="1"/>
          <p:nvPr/>
        </p:nvSpPr>
        <p:spPr>
          <a:xfrm>
            <a:off x="1112400" y="3294925"/>
            <a:ext cx="6919200" cy="715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b="1" u="sng" dirty="0">
                <a:solidFill>
                  <a:srgbClr val="434343"/>
                </a:solidFill>
                <a:latin typeface="Roboto Condensed"/>
                <a:ea typeface="Roboto Condensed"/>
                <a:cs typeface="Roboto Condensed"/>
                <a:sym typeface="Roboto Condensed"/>
              </a:rPr>
              <a:t>Nhận xét:</a:t>
            </a:r>
            <a:r>
              <a:rPr lang="en" sz="1600" dirty="0">
                <a:solidFill>
                  <a:srgbClr val="434343"/>
                </a:solidFill>
                <a:latin typeface="Roboto Condensed"/>
                <a:ea typeface="Roboto Condensed"/>
                <a:cs typeface="Roboto Condensed"/>
                <a:sym typeface="Roboto Condensed"/>
              </a:rPr>
              <a:t> Mô hình </a:t>
            </a:r>
            <a:r>
              <a:rPr lang="en" sz="1600" b="1" dirty="0">
                <a:solidFill>
                  <a:srgbClr val="434343"/>
                </a:solidFill>
                <a:latin typeface="Roboto Condensed"/>
                <a:ea typeface="Roboto Condensed"/>
                <a:cs typeface="Roboto Condensed"/>
                <a:sym typeface="Roboto Condensed"/>
              </a:rPr>
              <a:t>LightGBM Regressor</a:t>
            </a:r>
            <a:r>
              <a:rPr lang="en" sz="1600" dirty="0">
                <a:solidFill>
                  <a:srgbClr val="434343"/>
                </a:solidFill>
                <a:latin typeface="Roboto Condensed"/>
                <a:ea typeface="Roboto Condensed"/>
                <a:cs typeface="Roboto Condensed"/>
                <a:sym typeface="Roboto Condensed"/>
              </a:rPr>
              <a:t> cho 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tốt hơn.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body" idx="1"/>
          </p:nvPr>
        </p:nvSpPr>
        <p:spPr>
          <a:xfrm>
            <a:off x="566450" y="1926739"/>
            <a:ext cx="3787800" cy="1838400"/>
          </a:xfrm>
          <a:prstGeom prst="rect">
            <a:avLst/>
          </a:prstGeom>
          <a:noFill/>
          <a:ln>
            <a:noFill/>
          </a:ln>
        </p:spPr>
        <p:txBody>
          <a:bodyPr spcFirstLastPara="1" wrap="square" lIns="91425" tIns="91425" rIns="91425" bIns="91425" anchor="t" anchorCtr="0">
            <a:noAutofit/>
          </a:bodyPr>
          <a:lstStyle/>
          <a:p>
            <a:pPr marL="457200" lvl="0" indent="-336550" algn="l" rtl="0">
              <a:lnSpc>
                <a:spcPct val="180000"/>
              </a:lnSpc>
              <a:spcBef>
                <a:spcPts val="0"/>
              </a:spcBef>
              <a:spcAft>
                <a:spcPts val="0"/>
              </a:spcAft>
              <a:buClr>
                <a:schemeClr val="dk1"/>
              </a:buClr>
              <a:buSzPts val="1700"/>
              <a:buFont typeface="Roboto Condensed"/>
              <a:buChar char="❏"/>
            </a:pPr>
            <a:r>
              <a:rPr lang="en" sz="1700">
                <a:solidFill>
                  <a:srgbClr val="434343"/>
                </a:solidFill>
                <a:latin typeface="Roboto Condensed"/>
                <a:ea typeface="Roboto Condensed"/>
                <a:cs typeface="Roboto Condensed"/>
                <a:sym typeface="Roboto Condensed"/>
              </a:rPr>
              <a:t>19120625 - Nguyễn Hữu Phương</a:t>
            </a:r>
            <a:endParaRPr sz="1700">
              <a:solidFill>
                <a:srgbClr val="434343"/>
              </a:solidFill>
              <a:latin typeface="Roboto Condensed"/>
              <a:ea typeface="Roboto Condensed"/>
              <a:cs typeface="Roboto Condensed"/>
              <a:sym typeface="Roboto Condensed"/>
            </a:endParaRPr>
          </a:p>
          <a:p>
            <a:pPr marL="457200" lvl="0" indent="-336550" algn="l" rtl="0">
              <a:lnSpc>
                <a:spcPct val="180000"/>
              </a:lnSpc>
              <a:spcBef>
                <a:spcPts val="0"/>
              </a:spcBef>
              <a:spcAft>
                <a:spcPts val="0"/>
              </a:spcAft>
              <a:buClr>
                <a:srgbClr val="434343"/>
              </a:buClr>
              <a:buSzPts val="1700"/>
              <a:buFont typeface="Roboto Condensed"/>
              <a:buChar char="❏"/>
            </a:pPr>
            <a:r>
              <a:rPr lang="en" sz="1700">
                <a:solidFill>
                  <a:srgbClr val="434343"/>
                </a:solidFill>
                <a:latin typeface="Roboto Condensed"/>
                <a:ea typeface="Roboto Condensed"/>
                <a:cs typeface="Roboto Condensed"/>
                <a:sym typeface="Roboto Condensed"/>
              </a:rPr>
              <a:t>18120278 - Phạm Hoàng Nam Anh</a:t>
            </a:r>
            <a:endParaRPr sz="1700">
              <a:solidFill>
                <a:srgbClr val="434343"/>
              </a:solidFill>
              <a:latin typeface="Roboto Condensed"/>
              <a:ea typeface="Roboto Condensed"/>
              <a:cs typeface="Roboto Condensed"/>
              <a:sym typeface="Roboto Condensed"/>
            </a:endParaRPr>
          </a:p>
          <a:p>
            <a:pPr marL="457200" lvl="0" indent="-336550" algn="l" rtl="0">
              <a:lnSpc>
                <a:spcPct val="180000"/>
              </a:lnSpc>
              <a:spcBef>
                <a:spcPts val="0"/>
              </a:spcBef>
              <a:spcAft>
                <a:spcPts val="0"/>
              </a:spcAft>
              <a:buClr>
                <a:srgbClr val="434343"/>
              </a:buClr>
              <a:buSzPts val="1700"/>
              <a:buFont typeface="Roboto Condensed"/>
              <a:buChar char="❏"/>
            </a:pPr>
            <a:r>
              <a:rPr lang="en" sz="1700">
                <a:solidFill>
                  <a:srgbClr val="434343"/>
                </a:solidFill>
                <a:latin typeface="Roboto Condensed"/>
                <a:ea typeface="Roboto Condensed"/>
                <a:cs typeface="Roboto Condensed"/>
                <a:sym typeface="Roboto Condensed"/>
              </a:rPr>
              <a:t>19120522 - Phạm Quốc Hưng</a:t>
            </a:r>
            <a:endParaRPr sz="1700">
              <a:solidFill>
                <a:srgbClr val="434343"/>
              </a:solidFill>
              <a:latin typeface="Roboto Condensed"/>
              <a:ea typeface="Roboto Condensed"/>
              <a:cs typeface="Roboto Condensed"/>
              <a:sym typeface="Roboto Condensed"/>
            </a:endParaRPr>
          </a:p>
          <a:p>
            <a:pPr marL="457200" lvl="0" indent="-336550" algn="l" rtl="0">
              <a:lnSpc>
                <a:spcPct val="180000"/>
              </a:lnSpc>
              <a:spcBef>
                <a:spcPts val="0"/>
              </a:spcBef>
              <a:spcAft>
                <a:spcPts val="0"/>
              </a:spcAft>
              <a:buClr>
                <a:srgbClr val="434343"/>
              </a:buClr>
              <a:buSzPts val="1700"/>
              <a:buFont typeface="Roboto Condensed"/>
              <a:buChar char="❏"/>
            </a:pPr>
            <a:r>
              <a:rPr lang="en" sz="1700">
                <a:solidFill>
                  <a:srgbClr val="434343"/>
                </a:solidFill>
                <a:latin typeface="Roboto Condensed"/>
                <a:ea typeface="Roboto Condensed"/>
                <a:cs typeface="Roboto Condensed"/>
                <a:sym typeface="Roboto Condensed"/>
              </a:rPr>
              <a:t>19120543 - Hoàng Mạnh Khiêm</a:t>
            </a:r>
            <a:endParaRPr sz="1700">
              <a:solidFill>
                <a:srgbClr val="434343"/>
              </a:solidFill>
              <a:latin typeface="Roboto Condensed"/>
              <a:ea typeface="Roboto Condensed"/>
              <a:cs typeface="Roboto Condensed"/>
              <a:sym typeface="Roboto Condensed"/>
            </a:endParaRPr>
          </a:p>
        </p:txBody>
      </p:sp>
      <p:sp>
        <p:nvSpPr>
          <p:cNvPr id="184" name="Google Shape;184;p31"/>
          <p:cNvSpPr txBox="1">
            <a:spLocks noGrp="1"/>
          </p:cNvSpPr>
          <p:nvPr>
            <p:ph type="ctrTitle"/>
          </p:nvPr>
        </p:nvSpPr>
        <p:spPr>
          <a:xfrm>
            <a:off x="566450" y="1228200"/>
            <a:ext cx="5214300" cy="56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600">
                <a:solidFill>
                  <a:schemeClr val="dk1"/>
                </a:solidFill>
              </a:rPr>
              <a:t>Thành viên nhóm</a:t>
            </a:r>
            <a:endParaRPr sz="2600">
              <a:solidFill>
                <a:schemeClr val="dk1"/>
              </a:solidFill>
            </a:endParaRPr>
          </a:p>
        </p:txBody>
      </p:sp>
      <p:grpSp>
        <p:nvGrpSpPr>
          <p:cNvPr id="185" name="Google Shape;185;p31"/>
          <p:cNvGrpSpPr/>
          <p:nvPr/>
        </p:nvGrpSpPr>
        <p:grpSpPr>
          <a:xfrm>
            <a:off x="4753990" y="968639"/>
            <a:ext cx="3365670" cy="3056063"/>
            <a:chOff x="580725" y="3617925"/>
            <a:chExt cx="299325" cy="297375"/>
          </a:xfrm>
        </p:grpSpPr>
        <p:sp>
          <p:nvSpPr>
            <p:cNvPr id="186" name="Google Shape;186;p3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rmAutofit/>
          </a:bodyPr>
          <a:lstStyle/>
          <a:p>
            <a:pPr marL="0" lvl="0" indent="0" algn="r" rtl="0">
              <a:lnSpc>
                <a:spcPct val="100000"/>
              </a:lnSpc>
              <a:spcBef>
                <a:spcPts val="0"/>
              </a:spcBef>
              <a:spcAft>
                <a:spcPts val="0"/>
              </a:spcAft>
              <a:buSzPts val="1300"/>
              <a:buNone/>
            </a:pPr>
            <a:fld id="{00000000-1234-1234-1234-123412341234}" type="slidenum">
              <a:rPr lang="en">
                <a:solidFill>
                  <a:schemeClr val="dk2"/>
                </a:solidFill>
                <a:latin typeface="Roboto Condensed"/>
                <a:ea typeface="Roboto Condensed"/>
                <a:cs typeface="Roboto Condensed"/>
                <a:sym typeface="Roboto Condensed"/>
              </a:rPr>
              <a:t>2</a:t>
            </a:fld>
            <a:endParaRPr>
              <a:solidFill>
                <a:schemeClr val="dk2"/>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UPDRS_1</a:t>
            </a:r>
            <a:endParaRPr sz="2400"/>
          </a:p>
        </p:txBody>
      </p:sp>
      <p:sp>
        <p:nvSpPr>
          <p:cNvPr id="370" name="Google Shape;370;p49"/>
          <p:cNvSpPr txBox="1"/>
          <p:nvPr/>
        </p:nvSpPr>
        <p:spPr>
          <a:xfrm>
            <a:off x="440975" y="65500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peptide</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UPDRS_1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371" name="Google Shape;371;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372" name="Google Shape;372;p49"/>
          <p:cNvPicPr preferRelativeResize="0"/>
          <p:nvPr/>
        </p:nvPicPr>
        <p:blipFill>
          <a:blip r:embed="rId3">
            <a:alphaModFix/>
          </a:blip>
          <a:stretch>
            <a:fillRect/>
          </a:stretch>
        </p:blipFill>
        <p:spPr>
          <a:xfrm>
            <a:off x="517163" y="1109425"/>
            <a:ext cx="8109601" cy="1850575"/>
          </a:xfrm>
          <a:prstGeom prst="rect">
            <a:avLst/>
          </a:prstGeom>
          <a:noFill/>
          <a:ln>
            <a:noFill/>
          </a:ln>
        </p:spPr>
      </p:pic>
      <p:pic>
        <p:nvPicPr>
          <p:cNvPr id="373" name="Google Shape;373;p49"/>
          <p:cNvPicPr preferRelativeResize="0"/>
          <p:nvPr/>
        </p:nvPicPr>
        <p:blipFill>
          <a:blip r:embed="rId4">
            <a:alphaModFix/>
          </a:blip>
          <a:stretch>
            <a:fillRect/>
          </a:stretch>
        </p:blipFill>
        <p:spPr>
          <a:xfrm>
            <a:off x="517163" y="3126475"/>
            <a:ext cx="8109666" cy="1850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UPDRS_1</a:t>
            </a:r>
            <a:endParaRPr sz="2400"/>
          </a:p>
        </p:txBody>
      </p:sp>
      <p:sp>
        <p:nvSpPr>
          <p:cNvPr id="379" name="Google Shape;379;p50"/>
          <p:cNvSpPr txBox="1"/>
          <p:nvPr/>
        </p:nvSpPr>
        <p:spPr>
          <a:xfrm>
            <a:off x="1023050" y="65500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protein</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UPDRS_1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380" name="Google Shape;380;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81" name="Google Shape;381;p50"/>
          <p:cNvPicPr preferRelativeResize="0"/>
          <p:nvPr/>
        </p:nvPicPr>
        <p:blipFill>
          <a:blip r:embed="rId3">
            <a:alphaModFix/>
          </a:blip>
          <a:stretch>
            <a:fillRect/>
          </a:stretch>
        </p:blipFill>
        <p:spPr>
          <a:xfrm>
            <a:off x="1099250" y="1162175"/>
            <a:ext cx="6968625" cy="1855600"/>
          </a:xfrm>
          <a:prstGeom prst="rect">
            <a:avLst/>
          </a:prstGeom>
          <a:noFill/>
          <a:ln>
            <a:noFill/>
          </a:ln>
        </p:spPr>
      </p:pic>
      <p:pic>
        <p:nvPicPr>
          <p:cNvPr id="382" name="Google Shape;382;p50"/>
          <p:cNvPicPr preferRelativeResize="0"/>
          <p:nvPr/>
        </p:nvPicPr>
        <p:blipFill>
          <a:blip r:embed="rId4">
            <a:alphaModFix/>
          </a:blip>
          <a:stretch>
            <a:fillRect/>
          </a:stretch>
        </p:blipFill>
        <p:spPr>
          <a:xfrm>
            <a:off x="1099250" y="3116350"/>
            <a:ext cx="6945525" cy="186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ctrTitle" idx="4294967295"/>
          </p:nvPr>
        </p:nvSpPr>
        <p:spPr>
          <a:xfrm flipH="1">
            <a:off x="1708350" y="3721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UPDRS_2</a:t>
            </a:r>
            <a:endParaRPr sz="2400"/>
          </a:p>
        </p:txBody>
      </p:sp>
      <p:sp>
        <p:nvSpPr>
          <p:cNvPr id="388" name="Google Shape;388;p51"/>
          <p:cNvSpPr txBox="1"/>
          <p:nvPr/>
        </p:nvSpPr>
        <p:spPr>
          <a:xfrm>
            <a:off x="1112400" y="113245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của 2 mô hình như sau:</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389" name="Google Shape;38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90" name="Google Shape;390;p51"/>
          <p:cNvSpPr txBox="1"/>
          <p:nvPr/>
        </p:nvSpPr>
        <p:spPr>
          <a:xfrm>
            <a:off x="1112400" y="3294925"/>
            <a:ext cx="6919200" cy="715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b="1" u="sng" dirty="0">
                <a:solidFill>
                  <a:srgbClr val="434343"/>
                </a:solidFill>
                <a:latin typeface="Roboto Condensed"/>
                <a:ea typeface="Roboto Condensed"/>
                <a:cs typeface="Roboto Condensed"/>
                <a:sym typeface="Roboto Condensed"/>
              </a:rPr>
              <a:t>Nhận xét:</a:t>
            </a:r>
            <a:r>
              <a:rPr lang="en" sz="1600" dirty="0">
                <a:solidFill>
                  <a:srgbClr val="434343"/>
                </a:solidFill>
                <a:latin typeface="Roboto Condensed"/>
                <a:ea typeface="Roboto Condensed"/>
                <a:cs typeface="Roboto Condensed"/>
                <a:sym typeface="Roboto Condensed"/>
              </a:rPr>
              <a:t> Mô hình </a:t>
            </a:r>
            <a:r>
              <a:rPr lang="en" sz="1600" b="1" dirty="0">
                <a:solidFill>
                  <a:srgbClr val="434343"/>
                </a:solidFill>
                <a:latin typeface="Roboto Condensed"/>
                <a:ea typeface="Roboto Condensed"/>
                <a:cs typeface="Roboto Condensed"/>
                <a:sym typeface="Roboto Condensed"/>
              </a:rPr>
              <a:t>LightGBM Regressor </a:t>
            </a:r>
            <a:r>
              <a:rPr lang="en" sz="1600" dirty="0">
                <a:solidFill>
                  <a:srgbClr val="434343"/>
                </a:solidFill>
                <a:latin typeface="Roboto Condensed"/>
                <a:ea typeface="Roboto Condensed"/>
                <a:cs typeface="Roboto Condensed"/>
                <a:sym typeface="Roboto Condensed"/>
              </a:rPr>
              <a:t>cho 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tốt hơn.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pic>
        <p:nvPicPr>
          <p:cNvPr id="391" name="Google Shape;391;p51"/>
          <p:cNvPicPr preferRelativeResize="0"/>
          <p:nvPr/>
        </p:nvPicPr>
        <p:blipFill>
          <a:blip r:embed="rId3">
            <a:alphaModFix/>
          </a:blip>
          <a:stretch>
            <a:fillRect/>
          </a:stretch>
        </p:blipFill>
        <p:spPr>
          <a:xfrm>
            <a:off x="2232527" y="1822487"/>
            <a:ext cx="4678949" cy="12672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2"/>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UPDRS_2</a:t>
            </a:r>
            <a:endParaRPr sz="2400"/>
          </a:p>
        </p:txBody>
      </p:sp>
      <p:sp>
        <p:nvSpPr>
          <p:cNvPr id="397" name="Google Shape;397;p52"/>
          <p:cNvSpPr txBox="1"/>
          <p:nvPr/>
        </p:nvSpPr>
        <p:spPr>
          <a:xfrm>
            <a:off x="76200" y="628375"/>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peptide</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UPDRS_2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398" name="Google Shape;398;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99" name="Google Shape;399;p52"/>
          <p:cNvPicPr preferRelativeResize="0"/>
          <p:nvPr/>
        </p:nvPicPr>
        <p:blipFill>
          <a:blip r:embed="rId3">
            <a:alphaModFix/>
          </a:blip>
          <a:stretch>
            <a:fillRect/>
          </a:stretch>
        </p:blipFill>
        <p:spPr>
          <a:xfrm>
            <a:off x="152400" y="1139800"/>
            <a:ext cx="8839201" cy="1778620"/>
          </a:xfrm>
          <a:prstGeom prst="rect">
            <a:avLst/>
          </a:prstGeom>
          <a:noFill/>
          <a:ln>
            <a:noFill/>
          </a:ln>
        </p:spPr>
      </p:pic>
      <p:pic>
        <p:nvPicPr>
          <p:cNvPr id="400" name="Google Shape;400;p52"/>
          <p:cNvPicPr preferRelativeResize="0"/>
          <p:nvPr/>
        </p:nvPicPr>
        <p:blipFill>
          <a:blip r:embed="rId4">
            <a:alphaModFix/>
          </a:blip>
          <a:stretch>
            <a:fillRect/>
          </a:stretch>
        </p:blipFill>
        <p:spPr>
          <a:xfrm>
            <a:off x="152400" y="3111450"/>
            <a:ext cx="8839201" cy="182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3"/>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UPDRS_2</a:t>
            </a:r>
            <a:endParaRPr sz="2400"/>
          </a:p>
        </p:txBody>
      </p:sp>
      <p:sp>
        <p:nvSpPr>
          <p:cNvPr id="406" name="Google Shape;406;p53"/>
          <p:cNvSpPr txBox="1"/>
          <p:nvPr/>
        </p:nvSpPr>
        <p:spPr>
          <a:xfrm>
            <a:off x="901750" y="579225"/>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protein</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UPDRS_2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07" name="Google Shape;407;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408" name="Google Shape;408;p53"/>
          <p:cNvPicPr preferRelativeResize="0"/>
          <p:nvPr/>
        </p:nvPicPr>
        <p:blipFill>
          <a:blip r:embed="rId3">
            <a:alphaModFix/>
          </a:blip>
          <a:stretch>
            <a:fillRect/>
          </a:stretch>
        </p:blipFill>
        <p:spPr>
          <a:xfrm>
            <a:off x="977950" y="1064025"/>
            <a:ext cx="7161800" cy="1928825"/>
          </a:xfrm>
          <a:prstGeom prst="rect">
            <a:avLst/>
          </a:prstGeom>
          <a:noFill/>
          <a:ln>
            <a:noFill/>
          </a:ln>
        </p:spPr>
      </p:pic>
      <p:pic>
        <p:nvPicPr>
          <p:cNvPr id="409" name="Google Shape;409;p53"/>
          <p:cNvPicPr preferRelativeResize="0"/>
          <p:nvPr/>
        </p:nvPicPr>
        <p:blipFill>
          <a:blip r:embed="rId4">
            <a:alphaModFix/>
          </a:blip>
          <a:stretch>
            <a:fillRect/>
          </a:stretch>
        </p:blipFill>
        <p:spPr>
          <a:xfrm>
            <a:off x="977950" y="3145250"/>
            <a:ext cx="7161799" cy="1899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txBox="1">
            <a:spLocks noGrp="1"/>
          </p:cNvSpPr>
          <p:nvPr>
            <p:ph type="ctrTitle" idx="4294967295"/>
          </p:nvPr>
        </p:nvSpPr>
        <p:spPr>
          <a:xfrm flipH="1">
            <a:off x="1708350" y="3721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UPDRS_3</a:t>
            </a:r>
            <a:endParaRPr sz="2400"/>
          </a:p>
        </p:txBody>
      </p:sp>
      <p:sp>
        <p:nvSpPr>
          <p:cNvPr id="415" name="Google Shape;415;p54"/>
          <p:cNvSpPr txBox="1"/>
          <p:nvPr/>
        </p:nvSpPr>
        <p:spPr>
          <a:xfrm>
            <a:off x="1112400" y="113245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của 2 mô hình như sau:</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16" name="Google Shape;416;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417" name="Google Shape;417;p54"/>
          <p:cNvSpPr txBox="1"/>
          <p:nvPr/>
        </p:nvSpPr>
        <p:spPr>
          <a:xfrm>
            <a:off x="1112400" y="3294925"/>
            <a:ext cx="6919200" cy="715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b="1" u="sng" dirty="0">
                <a:solidFill>
                  <a:srgbClr val="434343"/>
                </a:solidFill>
                <a:latin typeface="Roboto Condensed"/>
                <a:ea typeface="Roboto Condensed"/>
                <a:cs typeface="Roboto Condensed"/>
                <a:sym typeface="Roboto Condensed"/>
              </a:rPr>
              <a:t>Nhận xét:</a:t>
            </a:r>
            <a:r>
              <a:rPr lang="en" sz="1600" dirty="0">
                <a:solidFill>
                  <a:srgbClr val="434343"/>
                </a:solidFill>
                <a:latin typeface="Roboto Condensed"/>
                <a:ea typeface="Roboto Condensed"/>
                <a:cs typeface="Roboto Condensed"/>
                <a:sym typeface="Roboto Condensed"/>
              </a:rPr>
              <a:t> Mô hình </a:t>
            </a:r>
            <a:r>
              <a:rPr lang="en" sz="1600" b="1" dirty="0">
                <a:solidFill>
                  <a:srgbClr val="434343"/>
                </a:solidFill>
                <a:latin typeface="Roboto Condensed"/>
                <a:ea typeface="Roboto Condensed"/>
                <a:cs typeface="Roboto Condensed"/>
                <a:sym typeface="Roboto Condensed"/>
              </a:rPr>
              <a:t>LightGBM Regressor </a:t>
            </a:r>
            <a:r>
              <a:rPr lang="en" sz="1600" dirty="0">
                <a:solidFill>
                  <a:srgbClr val="434343"/>
                </a:solidFill>
                <a:latin typeface="Roboto Condensed"/>
                <a:ea typeface="Roboto Condensed"/>
                <a:cs typeface="Roboto Condensed"/>
                <a:sym typeface="Roboto Condensed"/>
              </a:rPr>
              <a:t>cho 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tốt hơn.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pic>
        <p:nvPicPr>
          <p:cNvPr id="418" name="Google Shape;418;p54"/>
          <p:cNvPicPr preferRelativeResize="0"/>
          <p:nvPr/>
        </p:nvPicPr>
        <p:blipFill>
          <a:blip r:embed="rId3">
            <a:alphaModFix/>
          </a:blip>
          <a:stretch>
            <a:fillRect/>
          </a:stretch>
        </p:blipFill>
        <p:spPr>
          <a:xfrm>
            <a:off x="2338875" y="1847050"/>
            <a:ext cx="4466250" cy="12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5"/>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UPDRS_3</a:t>
            </a:r>
            <a:endParaRPr sz="2400"/>
          </a:p>
        </p:txBody>
      </p:sp>
      <p:sp>
        <p:nvSpPr>
          <p:cNvPr id="424" name="Google Shape;424;p55"/>
          <p:cNvSpPr txBox="1"/>
          <p:nvPr/>
        </p:nvSpPr>
        <p:spPr>
          <a:xfrm>
            <a:off x="1112400" y="704575"/>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peptide</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UPDRS_3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25" name="Google Shape;42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426" name="Google Shape;426;p55"/>
          <p:cNvPicPr preferRelativeResize="0"/>
          <p:nvPr/>
        </p:nvPicPr>
        <p:blipFill rotWithShape="1">
          <a:blip r:embed="rId3">
            <a:alphaModFix/>
          </a:blip>
          <a:srcRect l="685"/>
          <a:stretch/>
        </p:blipFill>
        <p:spPr>
          <a:xfrm>
            <a:off x="212625" y="1189375"/>
            <a:ext cx="8778976" cy="1853675"/>
          </a:xfrm>
          <a:prstGeom prst="rect">
            <a:avLst/>
          </a:prstGeom>
          <a:noFill/>
          <a:ln>
            <a:noFill/>
          </a:ln>
        </p:spPr>
      </p:pic>
      <p:pic>
        <p:nvPicPr>
          <p:cNvPr id="427" name="Google Shape;427;p55"/>
          <p:cNvPicPr preferRelativeResize="0"/>
          <p:nvPr/>
        </p:nvPicPr>
        <p:blipFill>
          <a:blip r:embed="rId4">
            <a:alphaModFix/>
          </a:blip>
          <a:stretch>
            <a:fillRect/>
          </a:stretch>
        </p:blipFill>
        <p:spPr>
          <a:xfrm>
            <a:off x="1084663" y="3221025"/>
            <a:ext cx="7034907" cy="1719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UPDRS_3</a:t>
            </a:r>
            <a:endParaRPr sz="2400"/>
          </a:p>
        </p:txBody>
      </p:sp>
      <p:sp>
        <p:nvSpPr>
          <p:cNvPr id="433" name="Google Shape;433;p56"/>
          <p:cNvSpPr txBox="1"/>
          <p:nvPr/>
        </p:nvSpPr>
        <p:spPr>
          <a:xfrm>
            <a:off x="1112400" y="66690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protein</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UPDRS_3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34" name="Google Shape;434;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435" name="Google Shape;435;p56"/>
          <p:cNvPicPr preferRelativeResize="0"/>
          <p:nvPr/>
        </p:nvPicPr>
        <p:blipFill>
          <a:blip r:embed="rId3">
            <a:alphaModFix/>
          </a:blip>
          <a:stretch>
            <a:fillRect/>
          </a:stretch>
        </p:blipFill>
        <p:spPr>
          <a:xfrm>
            <a:off x="1154250" y="1227899"/>
            <a:ext cx="6835501" cy="2113650"/>
          </a:xfrm>
          <a:prstGeom prst="rect">
            <a:avLst/>
          </a:prstGeom>
          <a:noFill/>
          <a:ln>
            <a:noFill/>
          </a:ln>
        </p:spPr>
      </p:pic>
      <p:pic>
        <p:nvPicPr>
          <p:cNvPr id="436" name="Google Shape;436;p56"/>
          <p:cNvPicPr preferRelativeResize="0"/>
          <p:nvPr/>
        </p:nvPicPr>
        <p:blipFill rotWithShape="1">
          <a:blip r:embed="rId4">
            <a:alphaModFix/>
          </a:blip>
          <a:srcRect l="803"/>
          <a:stretch/>
        </p:blipFill>
        <p:spPr>
          <a:xfrm>
            <a:off x="1460738" y="3412425"/>
            <a:ext cx="6222524" cy="1649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7"/>
          <p:cNvSpPr txBox="1">
            <a:spLocks noGrp="1"/>
          </p:cNvSpPr>
          <p:nvPr>
            <p:ph type="ctrTitle" idx="4294967295"/>
          </p:nvPr>
        </p:nvSpPr>
        <p:spPr>
          <a:xfrm flipH="1">
            <a:off x="1708350" y="3721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UPDRS_4</a:t>
            </a:r>
            <a:endParaRPr sz="2400"/>
          </a:p>
        </p:txBody>
      </p:sp>
      <p:sp>
        <p:nvSpPr>
          <p:cNvPr id="442" name="Google Shape;442;p57"/>
          <p:cNvSpPr txBox="1"/>
          <p:nvPr/>
        </p:nvSpPr>
        <p:spPr>
          <a:xfrm>
            <a:off x="1112400" y="113245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của 2 mô hình như sau:</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43" name="Google Shape;443;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444" name="Google Shape;444;p57"/>
          <p:cNvSpPr txBox="1"/>
          <p:nvPr/>
        </p:nvSpPr>
        <p:spPr>
          <a:xfrm>
            <a:off x="1112400" y="3294925"/>
            <a:ext cx="6919200" cy="715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b="1" u="sng" dirty="0">
                <a:solidFill>
                  <a:srgbClr val="434343"/>
                </a:solidFill>
                <a:latin typeface="Roboto Condensed"/>
                <a:ea typeface="Roboto Condensed"/>
                <a:cs typeface="Roboto Condensed"/>
                <a:sym typeface="Roboto Condensed"/>
              </a:rPr>
              <a:t>Nhận xét:</a:t>
            </a:r>
            <a:r>
              <a:rPr lang="en" sz="1600" dirty="0">
                <a:solidFill>
                  <a:srgbClr val="434343"/>
                </a:solidFill>
                <a:latin typeface="Roboto Condensed"/>
                <a:ea typeface="Roboto Condensed"/>
                <a:cs typeface="Roboto Condensed"/>
                <a:sym typeface="Roboto Condensed"/>
              </a:rPr>
              <a:t> Mô hình </a:t>
            </a:r>
            <a:r>
              <a:rPr lang="en" sz="1600" b="1" dirty="0">
                <a:solidFill>
                  <a:srgbClr val="434343"/>
                </a:solidFill>
                <a:latin typeface="Roboto Condensed"/>
                <a:ea typeface="Roboto Condensed"/>
                <a:cs typeface="Roboto Condensed"/>
                <a:sym typeface="Roboto Condensed"/>
              </a:rPr>
              <a:t>LightGBM Regressor </a:t>
            </a:r>
            <a:r>
              <a:rPr lang="en" sz="1600" dirty="0">
                <a:solidFill>
                  <a:srgbClr val="434343"/>
                </a:solidFill>
                <a:latin typeface="Roboto Condensed"/>
                <a:ea typeface="Roboto Condensed"/>
                <a:cs typeface="Roboto Condensed"/>
                <a:sym typeface="Roboto Condensed"/>
              </a:rPr>
              <a:t>cho kết quả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trên tập </a:t>
            </a:r>
            <a:r>
              <a:rPr lang="en" sz="1600" b="1" dirty="0">
                <a:solidFill>
                  <a:srgbClr val="434343"/>
                </a:solidFill>
                <a:latin typeface="Roboto Condensed"/>
                <a:ea typeface="Roboto Condensed"/>
                <a:cs typeface="Roboto Condensed"/>
                <a:sym typeface="Roboto Condensed"/>
              </a:rPr>
              <a:t>Validation</a:t>
            </a:r>
            <a:r>
              <a:rPr lang="en" sz="1600" dirty="0">
                <a:solidFill>
                  <a:srgbClr val="434343"/>
                </a:solidFill>
                <a:latin typeface="Roboto Condensed"/>
                <a:ea typeface="Roboto Condensed"/>
                <a:cs typeface="Roboto Condensed"/>
                <a:sym typeface="Roboto Condensed"/>
              </a:rPr>
              <a:t> tốt hơn.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pic>
        <p:nvPicPr>
          <p:cNvPr id="445" name="Google Shape;445;p57"/>
          <p:cNvPicPr preferRelativeResize="0"/>
          <p:nvPr/>
        </p:nvPicPr>
        <p:blipFill>
          <a:blip r:embed="rId3">
            <a:alphaModFix/>
          </a:blip>
          <a:stretch>
            <a:fillRect/>
          </a:stretch>
        </p:blipFill>
        <p:spPr>
          <a:xfrm>
            <a:off x="2008850" y="1787175"/>
            <a:ext cx="5109104" cy="13333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8"/>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UPDRS_4</a:t>
            </a:r>
            <a:endParaRPr sz="2400"/>
          </a:p>
        </p:txBody>
      </p:sp>
      <p:sp>
        <p:nvSpPr>
          <p:cNvPr id="451" name="Google Shape;451;p58"/>
          <p:cNvSpPr txBox="1"/>
          <p:nvPr/>
        </p:nvSpPr>
        <p:spPr>
          <a:xfrm>
            <a:off x="1112400" y="704575"/>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peptide</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UPDRS_4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52" name="Google Shape;452;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453" name="Google Shape;453;p58"/>
          <p:cNvPicPr preferRelativeResize="0"/>
          <p:nvPr/>
        </p:nvPicPr>
        <p:blipFill>
          <a:blip r:embed="rId3">
            <a:alphaModFix/>
          </a:blip>
          <a:stretch>
            <a:fillRect/>
          </a:stretch>
        </p:blipFill>
        <p:spPr>
          <a:xfrm>
            <a:off x="152400" y="1189375"/>
            <a:ext cx="8839200" cy="1515511"/>
          </a:xfrm>
          <a:prstGeom prst="rect">
            <a:avLst/>
          </a:prstGeom>
          <a:noFill/>
          <a:ln>
            <a:noFill/>
          </a:ln>
        </p:spPr>
      </p:pic>
      <p:pic>
        <p:nvPicPr>
          <p:cNvPr id="454" name="Google Shape;454;p58"/>
          <p:cNvPicPr preferRelativeResize="0"/>
          <p:nvPr/>
        </p:nvPicPr>
        <p:blipFill>
          <a:blip r:embed="rId4">
            <a:alphaModFix/>
          </a:blip>
          <a:stretch>
            <a:fillRect/>
          </a:stretch>
        </p:blipFill>
        <p:spPr>
          <a:xfrm>
            <a:off x="152400" y="2857275"/>
            <a:ext cx="8839201" cy="18941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ctrTitle"/>
          </p:nvPr>
        </p:nvSpPr>
        <p:spPr>
          <a:xfrm>
            <a:off x="1839900" y="380875"/>
            <a:ext cx="51543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TABLE OF CONTENTS</a:t>
            </a:r>
            <a:endParaRPr sz="3300"/>
          </a:p>
        </p:txBody>
      </p:sp>
      <p:sp>
        <p:nvSpPr>
          <p:cNvPr id="197" name="Google Shape;197;p32">
            <a:hlinkClick r:id="" action="ppaction://noaction"/>
          </p:cNvPr>
          <p:cNvSpPr txBox="1">
            <a:spLocks noGrp="1"/>
          </p:cNvSpPr>
          <p:nvPr>
            <p:ph type="title" idx="6"/>
          </p:nvPr>
        </p:nvSpPr>
        <p:spPr>
          <a:xfrm>
            <a:off x="1839908" y="228676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t>02</a:t>
            </a:r>
            <a:endParaRPr u="sng"/>
          </a:p>
        </p:txBody>
      </p:sp>
      <p:sp>
        <p:nvSpPr>
          <p:cNvPr id="198" name="Google Shape;198;p32">
            <a:hlinkClick r:id="" action="ppaction://noaction"/>
          </p:cNvPr>
          <p:cNvSpPr txBox="1">
            <a:spLocks noGrp="1"/>
          </p:cNvSpPr>
          <p:nvPr>
            <p:ph type="title" idx="7"/>
          </p:nvPr>
        </p:nvSpPr>
        <p:spPr>
          <a:xfrm>
            <a:off x="1839908" y="31510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t>03</a:t>
            </a:r>
            <a:endParaRPr u="sng"/>
          </a:p>
        </p:txBody>
      </p:sp>
      <p:sp>
        <p:nvSpPr>
          <p:cNvPr id="199" name="Google Shape;199;p32">
            <a:hlinkClick r:id="" action="ppaction://noaction"/>
          </p:cNvPr>
          <p:cNvSpPr txBox="1">
            <a:spLocks noGrp="1"/>
          </p:cNvSpPr>
          <p:nvPr>
            <p:ph type="title" idx="8"/>
          </p:nvPr>
        </p:nvSpPr>
        <p:spPr>
          <a:xfrm>
            <a:off x="1839908" y="397840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t>04</a:t>
            </a:r>
            <a:endParaRPr u="sng"/>
          </a:p>
        </p:txBody>
      </p:sp>
      <p:sp>
        <p:nvSpPr>
          <p:cNvPr id="200" name="Google Shape;200;p32"/>
          <p:cNvSpPr txBox="1">
            <a:spLocks noGrp="1"/>
          </p:cNvSpPr>
          <p:nvPr>
            <p:ph type="ctrTitle" idx="16"/>
          </p:nvPr>
        </p:nvSpPr>
        <p:spPr>
          <a:xfrm>
            <a:off x="2805650" y="2192850"/>
            <a:ext cx="4881300" cy="8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RÚT TRÍCH ĐẶC TRƯNG &amp; CHUẨN BỊ DỮ LIỆU HUẤN LUYỆN</a:t>
            </a:r>
            <a:endParaRPr sz="2400"/>
          </a:p>
        </p:txBody>
      </p:sp>
      <p:sp>
        <p:nvSpPr>
          <p:cNvPr id="201" name="Google Shape;201;p32"/>
          <p:cNvSpPr txBox="1">
            <a:spLocks noGrp="1"/>
          </p:cNvSpPr>
          <p:nvPr>
            <p:ph type="ctrTitle" idx="18"/>
          </p:nvPr>
        </p:nvSpPr>
        <p:spPr>
          <a:xfrm>
            <a:off x="2805650" y="3192300"/>
            <a:ext cx="542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XÂY DỰNG MÔ HÌNH HUẤN LUYỆN</a:t>
            </a:r>
            <a:endParaRPr sz="2400"/>
          </a:p>
        </p:txBody>
      </p:sp>
      <p:sp>
        <p:nvSpPr>
          <p:cNvPr id="202" name="Google Shape;202;p32"/>
          <p:cNvSpPr txBox="1">
            <a:spLocks noGrp="1"/>
          </p:cNvSpPr>
          <p:nvPr>
            <p:ph type="ctrTitle" idx="20"/>
          </p:nvPr>
        </p:nvSpPr>
        <p:spPr>
          <a:xfrm>
            <a:off x="2805650" y="4012175"/>
            <a:ext cx="488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ĐÁNH GIÁ &amp; NHẬN XÉT</a:t>
            </a:r>
            <a:endParaRPr sz="2400"/>
          </a:p>
        </p:txBody>
      </p:sp>
      <p:sp>
        <p:nvSpPr>
          <p:cNvPr id="203" name="Google Shape;20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04" name="Google Shape;204;p32">
            <a:hlinkClick r:id="" action="ppaction://noaction"/>
          </p:cNvPr>
          <p:cNvSpPr txBox="1">
            <a:spLocks noGrp="1"/>
          </p:cNvSpPr>
          <p:nvPr>
            <p:ph type="title" idx="8"/>
          </p:nvPr>
        </p:nvSpPr>
        <p:spPr>
          <a:xfrm>
            <a:off x="1839908" y="138645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a:t>01</a:t>
            </a:r>
            <a:endParaRPr u="sng"/>
          </a:p>
        </p:txBody>
      </p:sp>
      <p:sp>
        <p:nvSpPr>
          <p:cNvPr id="205" name="Google Shape;205;p32"/>
          <p:cNvSpPr txBox="1">
            <a:spLocks noGrp="1"/>
          </p:cNvSpPr>
          <p:nvPr>
            <p:ph type="ctrTitle" idx="20"/>
          </p:nvPr>
        </p:nvSpPr>
        <p:spPr>
          <a:xfrm>
            <a:off x="2805650" y="1420225"/>
            <a:ext cx="488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GIỚI THIỆU</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9"/>
          <p:cNvSpPr txBox="1">
            <a:spLocks noGrp="1"/>
          </p:cNvSpPr>
          <p:nvPr>
            <p:ph type="ctrTitle" idx="4294967295"/>
          </p:nvPr>
        </p:nvSpPr>
        <p:spPr>
          <a:xfrm flipH="1">
            <a:off x="1708350" y="143575"/>
            <a:ext cx="5727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UPDRS_4</a:t>
            </a:r>
            <a:endParaRPr sz="2400"/>
          </a:p>
        </p:txBody>
      </p:sp>
      <p:sp>
        <p:nvSpPr>
          <p:cNvPr id="460" name="Google Shape;460;p59"/>
          <p:cNvSpPr txBox="1"/>
          <p:nvPr/>
        </p:nvSpPr>
        <p:spPr>
          <a:xfrm>
            <a:off x="1112400" y="743100"/>
            <a:ext cx="6919200" cy="48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Xem xét ảnh hưởng của các </a:t>
            </a:r>
            <a:r>
              <a:rPr lang="en" sz="1600" b="1" dirty="0">
                <a:solidFill>
                  <a:srgbClr val="434343"/>
                </a:solidFill>
                <a:latin typeface="Roboto Condensed"/>
                <a:ea typeface="Roboto Condensed"/>
                <a:cs typeface="Roboto Condensed"/>
                <a:sym typeface="Roboto Condensed"/>
              </a:rPr>
              <a:t>protein</a:t>
            </a:r>
            <a:r>
              <a:rPr lang="en" sz="1600" dirty="0">
                <a:solidFill>
                  <a:srgbClr val="434343"/>
                </a:solidFill>
                <a:latin typeface="Roboto Condensed"/>
                <a:ea typeface="Roboto Condensed"/>
                <a:cs typeface="Roboto Condensed"/>
                <a:sym typeface="Roboto Condensed"/>
              </a:rPr>
              <a:t> tới điểm </a:t>
            </a:r>
            <a:r>
              <a:rPr lang="en" sz="1600" b="1" dirty="0">
                <a:solidFill>
                  <a:srgbClr val="434343"/>
                </a:solidFill>
                <a:latin typeface="Roboto Condensed"/>
                <a:ea typeface="Roboto Condensed"/>
                <a:cs typeface="Roboto Condensed"/>
                <a:sym typeface="Roboto Condensed"/>
              </a:rPr>
              <a:t>UPDRS_4 </a:t>
            </a:r>
            <a:r>
              <a:rPr lang="en" sz="1600" dirty="0">
                <a:solidFill>
                  <a:srgbClr val="434343"/>
                </a:solidFill>
                <a:latin typeface="Roboto Condensed"/>
                <a:ea typeface="Roboto Condensed"/>
                <a:cs typeface="Roboto Condensed"/>
                <a:sym typeface="Roboto Condensed"/>
              </a:rPr>
              <a:t>từ 2 mô hình đã huấn luyện.</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chemeClr val="hlink"/>
              </a:solidFill>
              <a:latin typeface="Roboto Condensed"/>
              <a:ea typeface="Roboto Condensed"/>
              <a:cs typeface="Roboto Condensed"/>
              <a:sym typeface="Roboto Condensed"/>
            </a:endParaRPr>
          </a:p>
        </p:txBody>
      </p:sp>
      <p:sp>
        <p:nvSpPr>
          <p:cNvPr id="461" name="Google Shape;461;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462" name="Google Shape;462;p59"/>
          <p:cNvPicPr preferRelativeResize="0"/>
          <p:nvPr/>
        </p:nvPicPr>
        <p:blipFill>
          <a:blip r:embed="rId3">
            <a:alphaModFix/>
          </a:blip>
          <a:stretch>
            <a:fillRect/>
          </a:stretch>
        </p:blipFill>
        <p:spPr>
          <a:xfrm>
            <a:off x="1436375" y="3155675"/>
            <a:ext cx="6271242" cy="1670375"/>
          </a:xfrm>
          <a:prstGeom prst="rect">
            <a:avLst/>
          </a:prstGeom>
          <a:noFill/>
          <a:ln>
            <a:noFill/>
          </a:ln>
        </p:spPr>
      </p:pic>
      <p:pic>
        <p:nvPicPr>
          <p:cNvPr id="463" name="Google Shape;463;p59"/>
          <p:cNvPicPr preferRelativeResize="0"/>
          <p:nvPr/>
        </p:nvPicPr>
        <p:blipFill>
          <a:blip r:embed="rId4">
            <a:alphaModFix/>
          </a:blip>
          <a:stretch>
            <a:fillRect/>
          </a:stretch>
        </p:blipFill>
        <p:spPr>
          <a:xfrm>
            <a:off x="1442800" y="1337250"/>
            <a:ext cx="6258411" cy="16703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0"/>
          <p:cNvSpPr txBox="1"/>
          <p:nvPr/>
        </p:nvSpPr>
        <p:spPr>
          <a:xfrm>
            <a:off x="1112400" y="1248150"/>
            <a:ext cx="6919200" cy="212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700" b="1">
                <a:solidFill>
                  <a:srgbClr val="434343"/>
                </a:solidFill>
                <a:latin typeface="Roboto Condensed"/>
                <a:ea typeface="Roboto Condensed"/>
                <a:cs typeface="Roboto Condensed"/>
                <a:sym typeface="Roboto Condensed"/>
              </a:rPr>
              <a:t>Về SMAPE của Random Forest Regressor và LightGBM Regressor</a:t>
            </a:r>
            <a:endParaRPr sz="1700" b="1">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a:solidFill>
                  <a:srgbClr val="434343"/>
                </a:solidFill>
                <a:latin typeface="Roboto Condensed"/>
                <a:ea typeface="Roboto Condensed"/>
                <a:cs typeface="Roboto Condensed"/>
                <a:sym typeface="Roboto Condensed"/>
              </a:rPr>
              <a:t>Trên cả 4 giá trị </a:t>
            </a:r>
            <a:r>
              <a:rPr lang="en" sz="1600" b="1">
                <a:solidFill>
                  <a:srgbClr val="434343"/>
                </a:solidFill>
                <a:latin typeface="Roboto Condensed"/>
                <a:ea typeface="Roboto Condensed"/>
                <a:cs typeface="Roboto Condensed"/>
                <a:sym typeface="Roboto Condensed"/>
              </a:rPr>
              <a:t>UPDRS_1</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UPDRS_2</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UPDRS_3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UPDRS_4 </a:t>
            </a:r>
            <a:r>
              <a:rPr lang="en" sz="1600">
                <a:solidFill>
                  <a:srgbClr val="434343"/>
                </a:solidFill>
                <a:latin typeface="Roboto Condensed"/>
                <a:ea typeface="Roboto Condensed"/>
                <a:cs typeface="Roboto Condensed"/>
                <a:sym typeface="Roboto Condensed"/>
              </a:rPr>
              <a:t>của </a:t>
            </a:r>
            <a:r>
              <a:rPr lang="en" sz="1600" b="1">
                <a:solidFill>
                  <a:srgbClr val="434343"/>
                </a:solidFill>
                <a:latin typeface="Roboto Condensed"/>
                <a:ea typeface="Roboto Condensed"/>
                <a:cs typeface="Roboto Condensed"/>
                <a:sym typeface="Roboto Condensed"/>
              </a:rPr>
              <a:t>LightGBM Regressor</a:t>
            </a:r>
            <a:r>
              <a:rPr lang="en" sz="1600">
                <a:solidFill>
                  <a:srgbClr val="434343"/>
                </a:solidFill>
                <a:latin typeface="Roboto Condensed"/>
                <a:ea typeface="Roboto Condensed"/>
                <a:cs typeface="Roboto Condensed"/>
                <a:sym typeface="Roboto Condensed"/>
              </a:rPr>
              <a:t> đều cho giá trị </a:t>
            </a:r>
            <a:r>
              <a:rPr lang="en" sz="1600" b="1">
                <a:solidFill>
                  <a:srgbClr val="434343"/>
                </a:solidFill>
                <a:latin typeface="Roboto Condensed"/>
                <a:ea typeface="Roboto Condensed"/>
                <a:cs typeface="Roboto Condensed"/>
                <a:sym typeface="Roboto Condensed"/>
              </a:rPr>
              <a:t>SMAPE </a:t>
            </a:r>
            <a:r>
              <a:rPr lang="en" sz="1600">
                <a:solidFill>
                  <a:srgbClr val="434343"/>
                </a:solidFill>
                <a:latin typeface="Roboto Condensed"/>
                <a:ea typeface="Roboto Condensed"/>
                <a:cs typeface="Roboto Condensed"/>
                <a:sym typeface="Roboto Condensed"/>
              </a:rPr>
              <a:t>tốt hơn trên tập </a:t>
            </a:r>
            <a:r>
              <a:rPr lang="en" sz="1600" b="1">
                <a:solidFill>
                  <a:srgbClr val="434343"/>
                </a:solidFill>
                <a:latin typeface="Roboto Condensed"/>
                <a:ea typeface="Roboto Condensed"/>
                <a:cs typeface="Roboto Condensed"/>
                <a:sym typeface="Roboto Condensed"/>
              </a:rPr>
              <a:t>Validation</a:t>
            </a:r>
            <a:r>
              <a:rPr lang="en" sz="1600">
                <a:solidFill>
                  <a:srgbClr val="434343"/>
                </a:solidFill>
                <a:latin typeface="Roboto Condensed"/>
                <a:ea typeface="Roboto Condensed"/>
                <a:cs typeface="Roboto Condensed"/>
                <a:sym typeface="Roboto Condensed"/>
              </a:rPr>
              <a:t>. </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a:solidFill>
                  <a:srgbClr val="434343"/>
                </a:solidFill>
                <a:latin typeface="Roboto Condensed"/>
                <a:ea typeface="Roboto Condensed"/>
                <a:cs typeface="Roboto Condensed"/>
                <a:sym typeface="Roboto Condensed"/>
              </a:rPr>
              <a:t>Tuy vậy, Giá trị </a:t>
            </a:r>
            <a:r>
              <a:rPr lang="en" sz="1600" b="1">
                <a:solidFill>
                  <a:srgbClr val="434343"/>
                </a:solidFill>
                <a:latin typeface="Roboto Condensed"/>
                <a:ea typeface="Roboto Condensed"/>
                <a:cs typeface="Roboto Condensed"/>
                <a:sym typeface="Roboto Condensed"/>
              </a:rPr>
              <a:t>SMAPE </a:t>
            </a:r>
            <a:r>
              <a:rPr lang="en" sz="1600">
                <a:solidFill>
                  <a:srgbClr val="434343"/>
                </a:solidFill>
                <a:latin typeface="Roboto Condensed"/>
                <a:ea typeface="Roboto Condensed"/>
                <a:cs typeface="Roboto Condensed"/>
                <a:sym typeface="Roboto Condensed"/>
              </a:rPr>
              <a:t>của 2 mô hình chênh lệch nhau không lớn. </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r>
              <a:rPr lang="en" sz="1600">
                <a:solidFill>
                  <a:srgbClr val="434343"/>
                </a:solidFill>
                <a:latin typeface="Roboto Condensed"/>
                <a:ea typeface="Roboto Condensed"/>
                <a:cs typeface="Roboto Condensed"/>
                <a:sym typeface="Roboto Condensed"/>
              </a:rPr>
              <a:t>Nhóm sẽ lựa chọn </a:t>
            </a:r>
            <a:r>
              <a:rPr lang="en" sz="1600" b="1">
                <a:solidFill>
                  <a:srgbClr val="434343"/>
                </a:solidFill>
                <a:latin typeface="Roboto Condensed"/>
                <a:ea typeface="Roboto Condensed"/>
                <a:cs typeface="Roboto Condensed"/>
                <a:sym typeface="Roboto Condensed"/>
              </a:rPr>
              <a:t>LightGBM Regressor</a:t>
            </a:r>
            <a:r>
              <a:rPr lang="en" sz="1600">
                <a:solidFill>
                  <a:srgbClr val="434343"/>
                </a:solidFill>
                <a:latin typeface="Roboto Condensed"/>
                <a:ea typeface="Roboto Condensed"/>
                <a:cs typeface="Roboto Condensed"/>
                <a:sym typeface="Roboto Condensed"/>
              </a:rPr>
              <a:t> làm mô hình đánh giá cuối cùng. </a:t>
            </a:r>
            <a:endParaRPr sz="1600">
              <a:solidFill>
                <a:srgbClr val="434343"/>
              </a:solidFill>
              <a:latin typeface="Roboto Condensed"/>
              <a:ea typeface="Roboto Condensed"/>
              <a:cs typeface="Roboto Condensed"/>
              <a:sym typeface="Roboto Condensed"/>
            </a:endParaRPr>
          </a:p>
        </p:txBody>
      </p:sp>
      <p:pic>
        <p:nvPicPr>
          <p:cNvPr id="469" name="Google Shape;469;p60"/>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470" name="Google Shape;470;p60"/>
          <p:cNvSpPr txBox="1">
            <a:spLocks noGrp="1"/>
          </p:cNvSpPr>
          <p:nvPr>
            <p:ph type="title" idx="5"/>
          </p:nvPr>
        </p:nvSpPr>
        <p:spPr>
          <a:xfrm flipH="1">
            <a:off x="1708350" y="3721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NHẬN XÉT CHUNG</a:t>
            </a:r>
            <a:endParaRPr sz="2400"/>
          </a:p>
        </p:txBody>
      </p:sp>
      <p:sp>
        <p:nvSpPr>
          <p:cNvPr id="471" name="Google Shape;471;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1"/>
          <p:cNvSpPr txBox="1"/>
          <p:nvPr/>
        </p:nvSpPr>
        <p:spPr>
          <a:xfrm>
            <a:off x="1112400" y="861250"/>
            <a:ext cx="6919200" cy="4135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700" b="1">
                <a:solidFill>
                  <a:srgbClr val="434343"/>
                </a:solidFill>
                <a:latin typeface="Roboto Condensed"/>
                <a:ea typeface="Roboto Condensed"/>
                <a:cs typeface="Roboto Condensed"/>
                <a:sym typeface="Roboto Condensed"/>
              </a:rPr>
              <a:t>Về mức độ ảnh hưởng của các peptide điểm UPDRS của 2 mô hình Random Forest Regressor và LightGBM Regressor </a:t>
            </a:r>
            <a:endParaRPr sz="1700" b="1">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a:solidFill>
                  <a:srgbClr val="434343"/>
                </a:solidFill>
                <a:latin typeface="Roboto Condensed"/>
                <a:ea typeface="Roboto Condensed"/>
                <a:cs typeface="Roboto Condensed"/>
                <a:sym typeface="Roboto Condensed"/>
              </a:rPr>
              <a:t>Nhóm đã tìm và đưa ra được một số nhận xét sau:</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Peptide </a:t>
            </a:r>
            <a:r>
              <a:rPr lang="en" sz="1600" b="1">
                <a:solidFill>
                  <a:srgbClr val="434343"/>
                </a:solidFill>
                <a:latin typeface="Roboto Condensed"/>
                <a:ea typeface="Roboto Condensed"/>
                <a:cs typeface="Roboto Condensed"/>
                <a:sym typeface="Roboto Condensed"/>
              </a:rPr>
              <a:t>FIYGGC(UniMod_4)GGNR</a:t>
            </a:r>
            <a:r>
              <a:rPr lang="en" sz="1600">
                <a:solidFill>
                  <a:srgbClr val="434343"/>
                </a:solidFill>
                <a:latin typeface="Roboto Condensed"/>
                <a:ea typeface="Roboto Condensed"/>
                <a:cs typeface="Roboto Condensed"/>
                <a:sym typeface="Roboto Condensed"/>
              </a:rPr>
              <a:t> ảnh hưởng đến điểm </a:t>
            </a:r>
            <a:r>
              <a:rPr lang="en" sz="1600" b="1">
                <a:solidFill>
                  <a:srgbClr val="434343"/>
                </a:solidFill>
                <a:latin typeface="Roboto Condensed"/>
                <a:ea typeface="Roboto Condensed"/>
                <a:cs typeface="Roboto Condensed"/>
                <a:sym typeface="Roboto Condensed"/>
              </a:rPr>
              <a:t>UPDRS_1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UPDRS_2 </a:t>
            </a:r>
            <a:r>
              <a:rPr lang="en" sz="1600">
                <a:solidFill>
                  <a:srgbClr val="434343"/>
                </a:solidFill>
                <a:latin typeface="Roboto Condensed"/>
                <a:ea typeface="Roboto Condensed"/>
                <a:cs typeface="Roboto Condensed"/>
                <a:sym typeface="Roboto Condensed"/>
              </a:rPr>
              <a:t>của cả 2 mô hình.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Peptide </a:t>
            </a:r>
            <a:r>
              <a:rPr lang="en" sz="1600" b="1">
                <a:solidFill>
                  <a:srgbClr val="434343"/>
                </a:solidFill>
                <a:latin typeface="Roboto Condensed"/>
                <a:ea typeface="Roboto Condensed"/>
                <a:cs typeface="Roboto Condensed"/>
                <a:sym typeface="Roboto Condensed"/>
              </a:rPr>
              <a:t>LDEVKEQVAEVR </a:t>
            </a:r>
            <a:r>
              <a:rPr lang="en" sz="1600">
                <a:solidFill>
                  <a:srgbClr val="434343"/>
                </a:solidFill>
                <a:latin typeface="Roboto Condensed"/>
                <a:ea typeface="Roboto Condensed"/>
                <a:cs typeface="Roboto Condensed"/>
                <a:sym typeface="Roboto Condensed"/>
              </a:rPr>
              <a:t>ảnh hưởng lớn đến điểm </a:t>
            </a:r>
            <a:r>
              <a:rPr lang="en" sz="1600" b="1">
                <a:solidFill>
                  <a:srgbClr val="434343"/>
                </a:solidFill>
                <a:latin typeface="Roboto Condensed"/>
                <a:ea typeface="Roboto Condensed"/>
                <a:cs typeface="Roboto Condensed"/>
                <a:sym typeface="Roboto Condensed"/>
              </a:rPr>
              <a:t>UPDRS_1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UPDRS_4 </a:t>
            </a:r>
            <a:r>
              <a:rPr lang="en" sz="1600">
                <a:solidFill>
                  <a:srgbClr val="434343"/>
                </a:solidFill>
                <a:latin typeface="Roboto Condensed"/>
                <a:ea typeface="Roboto Condensed"/>
                <a:cs typeface="Roboto Condensed"/>
                <a:sym typeface="Roboto Condensed"/>
              </a:rPr>
              <a:t>của cả 2 mô hình.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Peptide </a:t>
            </a:r>
            <a:r>
              <a:rPr lang="en" sz="1600" b="1">
                <a:solidFill>
                  <a:srgbClr val="434343"/>
                </a:solidFill>
                <a:latin typeface="Roboto Condensed"/>
                <a:ea typeface="Roboto Condensed"/>
                <a:cs typeface="Roboto Condensed"/>
                <a:sym typeface="Roboto Condensed"/>
              </a:rPr>
              <a:t>HYTNPSQDVTVPC(UniMod_4)PVPPPPPC(UniMod_4)C(UniMod_4)HP R</a:t>
            </a:r>
            <a:r>
              <a:rPr lang="en" sz="1600">
                <a:solidFill>
                  <a:srgbClr val="434343"/>
                </a:solidFill>
                <a:latin typeface="Roboto Condensed"/>
                <a:ea typeface="Roboto Condensed"/>
                <a:cs typeface="Roboto Condensed"/>
                <a:sym typeface="Roboto Condensed"/>
              </a:rPr>
              <a:t> ảnh hưởng lớn đến điểm </a:t>
            </a:r>
            <a:r>
              <a:rPr lang="en" sz="1600" b="1">
                <a:solidFill>
                  <a:srgbClr val="434343"/>
                </a:solidFill>
                <a:latin typeface="Roboto Condensed"/>
                <a:ea typeface="Roboto Condensed"/>
                <a:cs typeface="Roboto Condensed"/>
                <a:sym typeface="Roboto Condensed"/>
              </a:rPr>
              <a:t>UPDRS_2</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UPDRS_3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UPDRS_4 </a:t>
            </a:r>
            <a:r>
              <a:rPr lang="en" sz="1600">
                <a:solidFill>
                  <a:srgbClr val="434343"/>
                </a:solidFill>
                <a:latin typeface="Roboto Condensed"/>
                <a:ea typeface="Roboto Condensed"/>
                <a:cs typeface="Roboto Condensed"/>
                <a:sym typeface="Roboto Condensed"/>
              </a:rPr>
              <a:t>của mô hình </a:t>
            </a:r>
            <a:r>
              <a:rPr lang="en" sz="1600" b="1">
                <a:solidFill>
                  <a:srgbClr val="434343"/>
                </a:solidFill>
                <a:latin typeface="Roboto Condensed"/>
                <a:ea typeface="Roboto Condensed"/>
                <a:cs typeface="Roboto Condensed"/>
                <a:sym typeface="Roboto Condensed"/>
              </a:rPr>
              <a:t>LightGBM Regressor</a:t>
            </a:r>
            <a:r>
              <a:rPr lang="en" sz="1600">
                <a:solidFill>
                  <a:srgbClr val="434343"/>
                </a:solidFill>
                <a:latin typeface="Roboto Condensed"/>
                <a:ea typeface="Roboto Condensed"/>
                <a:cs typeface="Roboto Condensed"/>
                <a:sym typeface="Roboto Condensed"/>
              </a:rPr>
              <a:t>.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100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Peptide </a:t>
            </a:r>
            <a:r>
              <a:rPr lang="en" sz="1600" b="1">
                <a:solidFill>
                  <a:srgbClr val="434343"/>
                </a:solidFill>
                <a:latin typeface="Roboto Condensed"/>
                <a:ea typeface="Roboto Condensed"/>
                <a:cs typeface="Roboto Condensed"/>
                <a:sym typeface="Roboto Condensed"/>
              </a:rPr>
              <a:t>GEAGAPGEEDIQGPTK </a:t>
            </a:r>
            <a:r>
              <a:rPr lang="en" sz="1600">
                <a:solidFill>
                  <a:srgbClr val="434343"/>
                </a:solidFill>
                <a:latin typeface="Roboto Condensed"/>
                <a:ea typeface="Roboto Condensed"/>
                <a:cs typeface="Roboto Condensed"/>
                <a:sym typeface="Roboto Condensed"/>
              </a:rPr>
              <a:t>có ảnh lớn đến điểm </a:t>
            </a:r>
            <a:r>
              <a:rPr lang="en" sz="1600" b="1">
                <a:solidFill>
                  <a:srgbClr val="434343"/>
                </a:solidFill>
                <a:latin typeface="Roboto Condensed"/>
                <a:ea typeface="Roboto Condensed"/>
                <a:cs typeface="Roboto Condensed"/>
                <a:sym typeface="Roboto Condensed"/>
              </a:rPr>
              <a:t>UPDRS_2</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UPDRS_3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UPDRS_4 </a:t>
            </a:r>
            <a:r>
              <a:rPr lang="en" sz="1600">
                <a:solidFill>
                  <a:srgbClr val="434343"/>
                </a:solidFill>
                <a:latin typeface="Roboto Condensed"/>
                <a:ea typeface="Roboto Condensed"/>
                <a:cs typeface="Roboto Condensed"/>
                <a:sym typeface="Roboto Condensed"/>
              </a:rPr>
              <a:t>của mô hình </a:t>
            </a:r>
            <a:r>
              <a:rPr lang="en" sz="1600" b="1">
                <a:solidFill>
                  <a:srgbClr val="434343"/>
                </a:solidFill>
                <a:latin typeface="Roboto Condensed"/>
                <a:ea typeface="Roboto Condensed"/>
                <a:cs typeface="Roboto Condensed"/>
                <a:sym typeface="Roboto Condensed"/>
              </a:rPr>
              <a:t>Random Forest Regressor</a:t>
            </a:r>
            <a:r>
              <a:rPr lang="en" sz="1600">
                <a:solidFill>
                  <a:srgbClr val="434343"/>
                </a:solidFill>
                <a:latin typeface="Roboto Condensed"/>
                <a:ea typeface="Roboto Condensed"/>
                <a:cs typeface="Roboto Condensed"/>
                <a:sym typeface="Roboto Condensed"/>
              </a:rPr>
              <a:t>. </a:t>
            </a:r>
            <a:endParaRPr sz="1600">
              <a:solidFill>
                <a:srgbClr val="434343"/>
              </a:solidFill>
              <a:latin typeface="Roboto Condensed"/>
              <a:ea typeface="Roboto Condensed"/>
              <a:cs typeface="Roboto Condensed"/>
              <a:sym typeface="Roboto Condensed"/>
            </a:endParaRPr>
          </a:p>
        </p:txBody>
      </p:sp>
      <p:pic>
        <p:nvPicPr>
          <p:cNvPr id="477" name="Google Shape;477;p61"/>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478" name="Google Shape;478;p61"/>
          <p:cNvSpPr txBox="1">
            <a:spLocks noGrp="1"/>
          </p:cNvSpPr>
          <p:nvPr>
            <p:ph type="title" idx="5"/>
          </p:nvPr>
        </p:nvSpPr>
        <p:spPr>
          <a:xfrm flipH="1">
            <a:off x="1708350" y="2197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NHẬN XÉT CHUNG</a:t>
            </a:r>
            <a:endParaRPr sz="2400"/>
          </a:p>
        </p:txBody>
      </p:sp>
      <p:sp>
        <p:nvSpPr>
          <p:cNvPr id="479" name="Google Shape;47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p:nvPr/>
        </p:nvSpPr>
        <p:spPr>
          <a:xfrm>
            <a:off x="1112400" y="556450"/>
            <a:ext cx="6919200" cy="4621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700" b="1">
                <a:solidFill>
                  <a:srgbClr val="434343"/>
                </a:solidFill>
                <a:latin typeface="Roboto Condensed"/>
                <a:ea typeface="Roboto Condensed"/>
                <a:cs typeface="Roboto Condensed"/>
                <a:sym typeface="Roboto Condensed"/>
              </a:rPr>
              <a:t>Về mức độ ảnh hưởng của các protein điểm UPDRS của 2 mô hình Random Forest Regressor và LightGBM Regressor </a:t>
            </a:r>
            <a:endParaRPr sz="1700" b="1">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0"/>
              </a:spcAft>
              <a:buNone/>
            </a:pPr>
            <a:r>
              <a:rPr lang="en" sz="1600">
                <a:solidFill>
                  <a:srgbClr val="434343"/>
                </a:solidFill>
                <a:latin typeface="Roboto Condensed"/>
                <a:ea typeface="Roboto Condensed"/>
                <a:cs typeface="Roboto Condensed"/>
                <a:sym typeface="Roboto Condensed"/>
              </a:rPr>
              <a:t>Nhóm đã tìm và đưa ra được một số nhận xét sau:</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Protein </a:t>
            </a:r>
            <a:r>
              <a:rPr lang="en" sz="1600" b="1">
                <a:solidFill>
                  <a:srgbClr val="434343"/>
                </a:solidFill>
                <a:latin typeface="Roboto Condensed"/>
                <a:ea typeface="Roboto Condensed"/>
                <a:cs typeface="Roboto Condensed"/>
                <a:sym typeface="Roboto Condensed"/>
              </a:rPr>
              <a:t>P04180 </a:t>
            </a:r>
            <a:r>
              <a:rPr lang="en" sz="1600">
                <a:solidFill>
                  <a:srgbClr val="434343"/>
                </a:solidFill>
                <a:latin typeface="Roboto Condensed"/>
                <a:ea typeface="Roboto Condensed"/>
                <a:cs typeface="Roboto Condensed"/>
                <a:sym typeface="Roboto Condensed"/>
              </a:rPr>
              <a:t>ảnh hưởng lớn đến điểm </a:t>
            </a:r>
            <a:r>
              <a:rPr lang="en" sz="1600" b="1">
                <a:solidFill>
                  <a:srgbClr val="434343"/>
                </a:solidFill>
                <a:latin typeface="Roboto Condensed"/>
                <a:ea typeface="Roboto Condensed"/>
                <a:cs typeface="Roboto Condensed"/>
                <a:sym typeface="Roboto Condensed"/>
              </a:rPr>
              <a:t>UPDRS_1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UPDRS_2 </a:t>
            </a:r>
            <a:r>
              <a:rPr lang="en" sz="1600">
                <a:solidFill>
                  <a:srgbClr val="434343"/>
                </a:solidFill>
                <a:latin typeface="Roboto Condensed"/>
                <a:ea typeface="Roboto Condensed"/>
                <a:cs typeface="Roboto Condensed"/>
                <a:sym typeface="Roboto Condensed"/>
              </a:rPr>
              <a:t>của cả 2 mô hình.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Protein </a:t>
            </a:r>
            <a:r>
              <a:rPr lang="en" sz="1600" b="1">
                <a:solidFill>
                  <a:srgbClr val="434343"/>
                </a:solidFill>
                <a:latin typeface="Roboto Condensed"/>
                <a:ea typeface="Roboto Condensed"/>
                <a:cs typeface="Roboto Condensed"/>
                <a:sym typeface="Roboto Condensed"/>
              </a:rPr>
              <a:t>Q6UXB8 </a:t>
            </a:r>
            <a:r>
              <a:rPr lang="en" sz="1600">
                <a:solidFill>
                  <a:srgbClr val="434343"/>
                </a:solidFill>
                <a:latin typeface="Roboto Condensed"/>
                <a:ea typeface="Roboto Condensed"/>
                <a:cs typeface="Roboto Condensed"/>
                <a:sym typeface="Roboto Condensed"/>
              </a:rPr>
              <a:t>ảnh hưởng lớn đến điểm </a:t>
            </a:r>
            <a:r>
              <a:rPr lang="en" sz="1600" b="1">
                <a:solidFill>
                  <a:srgbClr val="434343"/>
                </a:solidFill>
                <a:latin typeface="Roboto Condensed"/>
                <a:ea typeface="Roboto Condensed"/>
                <a:cs typeface="Roboto Condensed"/>
                <a:sym typeface="Roboto Condensed"/>
              </a:rPr>
              <a:t>UPDRS_1</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UPDRS_2 </a:t>
            </a:r>
            <a:r>
              <a:rPr lang="en" sz="1600">
                <a:solidFill>
                  <a:srgbClr val="434343"/>
                </a:solidFill>
                <a:latin typeface="Roboto Condensed"/>
                <a:ea typeface="Roboto Condensed"/>
                <a:cs typeface="Roboto Condensed"/>
                <a:sym typeface="Roboto Condensed"/>
              </a:rPr>
              <a:t>và UPDRS_3 của mô hình </a:t>
            </a:r>
            <a:r>
              <a:rPr lang="en" sz="1600" b="1">
                <a:solidFill>
                  <a:srgbClr val="434343"/>
                </a:solidFill>
                <a:latin typeface="Roboto Condensed"/>
                <a:ea typeface="Roboto Condensed"/>
                <a:cs typeface="Roboto Condensed"/>
                <a:sym typeface="Roboto Condensed"/>
              </a:rPr>
              <a:t>Random Forest Regressor.</a:t>
            </a:r>
            <a:endParaRPr sz="1600" b="1">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Protein </a:t>
            </a:r>
            <a:r>
              <a:rPr lang="en" sz="1600" b="1">
                <a:solidFill>
                  <a:srgbClr val="434343"/>
                </a:solidFill>
                <a:latin typeface="Roboto Condensed"/>
                <a:ea typeface="Roboto Condensed"/>
                <a:cs typeface="Roboto Condensed"/>
                <a:sym typeface="Roboto Condensed"/>
              </a:rPr>
              <a:t>Q9Y6R7 </a:t>
            </a:r>
            <a:r>
              <a:rPr lang="en" sz="1600">
                <a:solidFill>
                  <a:srgbClr val="434343"/>
                </a:solidFill>
                <a:latin typeface="Roboto Condensed"/>
                <a:ea typeface="Roboto Condensed"/>
                <a:cs typeface="Roboto Condensed"/>
                <a:sym typeface="Roboto Condensed"/>
              </a:rPr>
              <a:t>ảnh hưởng lớn đến điểm </a:t>
            </a:r>
            <a:r>
              <a:rPr lang="en" sz="1600" b="1">
                <a:solidFill>
                  <a:srgbClr val="434343"/>
                </a:solidFill>
                <a:latin typeface="Roboto Condensed"/>
                <a:ea typeface="Roboto Condensed"/>
                <a:cs typeface="Roboto Condensed"/>
                <a:sym typeface="Roboto Condensed"/>
              </a:rPr>
              <a:t>UPDRS_2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UPDRS_3 </a:t>
            </a:r>
            <a:r>
              <a:rPr lang="en" sz="1600">
                <a:solidFill>
                  <a:srgbClr val="434343"/>
                </a:solidFill>
                <a:latin typeface="Roboto Condensed"/>
                <a:ea typeface="Roboto Condensed"/>
                <a:cs typeface="Roboto Condensed"/>
                <a:sym typeface="Roboto Condensed"/>
              </a:rPr>
              <a:t>của cả 2 mô hình.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Protein </a:t>
            </a:r>
            <a:r>
              <a:rPr lang="en" sz="1600" b="1">
                <a:solidFill>
                  <a:srgbClr val="434343"/>
                </a:solidFill>
                <a:latin typeface="Roboto Condensed"/>
                <a:ea typeface="Roboto Condensed"/>
                <a:cs typeface="Roboto Condensed"/>
                <a:sym typeface="Roboto Condensed"/>
              </a:rPr>
              <a:t>P02753 </a:t>
            </a:r>
            <a:r>
              <a:rPr lang="en" sz="1600">
                <a:solidFill>
                  <a:srgbClr val="434343"/>
                </a:solidFill>
                <a:latin typeface="Roboto Condensed"/>
                <a:ea typeface="Roboto Condensed"/>
                <a:cs typeface="Roboto Condensed"/>
                <a:sym typeface="Roboto Condensed"/>
              </a:rPr>
              <a:t>ảnh hưởng lớn đến điểm </a:t>
            </a:r>
            <a:r>
              <a:rPr lang="en" sz="1600" b="1">
                <a:solidFill>
                  <a:srgbClr val="434343"/>
                </a:solidFill>
                <a:latin typeface="Roboto Condensed"/>
                <a:ea typeface="Roboto Condensed"/>
                <a:cs typeface="Roboto Condensed"/>
                <a:sym typeface="Roboto Condensed"/>
              </a:rPr>
              <a:t>UPDRS_2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UPDRS_3 </a:t>
            </a:r>
            <a:r>
              <a:rPr lang="en" sz="1600">
                <a:solidFill>
                  <a:srgbClr val="434343"/>
                </a:solidFill>
                <a:latin typeface="Roboto Condensed"/>
                <a:ea typeface="Roboto Condensed"/>
                <a:cs typeface="Roboto Condensed"/>
                <a:sym typeface="Roboto Condensed"/>
              </a:rPr>
              <a:t>của cả 2 mô hình. </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1000"/>
              </a:spcAft>
              <a:buClr>
                <a:srgbClr val="434343"/>
              </a:buClr>
              <a:buSzPts val="1600"/>
              <a:buFont typeface="Roboto Condensed"/>
              <a:buChar char="●"/>
            </a:pPr>
            <a:r>
              <a:rPr lang="en" sz="1600">
                <a:solidFill>
                  <a:srgbClr val="434343"/>
                </a:solidFill>
                <a:latin typeface="Roboto Condensed"/>
                <a:ea typeface="Roboto Condensed"/>
                <a:cs typeface="Roboto Condensed"/>
                <a:sym typeface="Roboto Condensed"/>
              </a:rPr>
              <a:t>Protein </a:t>
            </a:r>
            <a:r>
              <a:rPr lang="en" sz="1600" b="1">
                <a:solidFill>
                  <a:srgbClr val="434343"/>
                </a:solidFill>
                <a:latin typeface="Roboto Condensed"/>
                <a:ea typeface="Roboto Condensed"/>
                <a:cs typeface="Roboto Condensed"/>
                <a:sym typeface="Roboto Condensed"/>
              </a:rPr>
              <a:t>P02656 </a:t>
            </a:r>
            <a:r>
              <a:rPr lang="en" sz="1600">
                <a:solidFill>
                  <a:srgbClr val="434343"/>
                </a:solidFill>
                <a:latin typeface="Roboto Condensed"/>
                <a:ea typeface="Roboto Condensed"/>
                <a:cs typeface="Roboto Condensed"/>
                <a:sym typeface="Roboto Condensed"/>
              </a:rPr>
              <a:t>ảnh hưởng lớn đến điểm </a:t>
            </a:r>
            <a:r>
              <a:rPr lang="en" sz="1600" b="1">
                <a:solidFill>
                  <a:srgbClr val="434343"/>
                </a:solidFill>
                <a:latin typeface="Roboto Condensed"/>
                <a:ea typeface="Roboto Condensed"/>
                <a:cs typeface="Roboto Condensed"/>
                <a:sym typeface="Roboto Condensed"/>
              </a:rPr>
              <a:t>UPDRS_3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UPDRS_4 </a:t>
            </a:r>
            <a:r>
              <a:rPr lang="en" sz="1600">
                <a:solidFill>
                  <a:srgbClr val="434343"/>
                </a:solidFill>
                <a:latin typeface="Roboto Condensed"/>
                <a:ea typeface="Roboto Condensed"/>
                <a:cs typeface="Roboto Condensed"/>
                <a:sym typeface="Roboto Condensed"/>
              </a:rPr>
              <a:t>của mô hình </a:t>
            </a:r>
            <a:r>
              <a:rPr lang="en" sz="1600" b="1">
                <a:solidFill>
                  <a:srgbClr val="434343"/>
                </a:solidFill>
                <a:latin typeface="Roboto Condensed"/>
                <a:ea typeface="Roboto Condensed"/>
                <a:cs typeface="Roboto Condensed"/>
                <a:sym typeface="Roboto Condensed"/>
              </a:rPr>
              <a:t>LightGBM Regressor</a:t>
            </a:r>
            <a:r>
              <a:rPr lang="en" sz="1600">
                <a:solidFill>
                  <a:srgbClr val="434343"/>
                </a:solidFill>
                <a:latin typeface="Roboto Condensed"/>
                <a:ea typeface="Roboto Condensed"/>
                <a:cs typeface="Roboto Condensed"/>
                <a:sym typeface="Roboto Condensed"/>
              </a:rPr>
              <a:t>. </a:t>
            </a:r>
            <a:endParaRPr sz="1600">
              <a:solidFill>
                <a:srgbClr val="434343"/>
              </a:solidFill>
              <a:latin typeface="Roboto Condensed"/>
              <a:ea typeface="Roboto Condensed"/>
              <a:cs typeface="Roboto Condensed"/>
              <a:sym typeface="Roboto Condensed"/>
            </a:endParaRPr>
          </a:p>
        </p:txBody>
      </p:sp>
      <p:pic>
        <p:nvPicPr>
          <p:cNvPr id="485" name="Google Shape;485;p62"/>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486" name="Google Shape;486;p62"/>
          <p:cNvSpPr txBox="1">
            <a:spLocks noGrp="1"/>
          </p:cNvSpPr>
          <p:nvPr>
            <p:ph type="title" idx="5"/>
          </p:nvPr>
        </p:nvSpPr>
        <p:spPr>
          <a:xfrm flipH="1">
            <a:off x="1708350" y="673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NHẬN XÉT CHUNG</a:t>
            </a:r>
            <a:endParaRPr sz="2400"/>
          </a:p>
        </p:txBody>
      </p:sp>
      <p:sp>
        <p:nvSpPr>
          <p:cNvPr id="487" name="Google Shape;487;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3"/>
          <p:cNvSpPr txBox="1"/>
          <p:nvPr/>
        </p:nvSpPr>
        <p:spPr>
          <a:xfrm>
            <a:off x="1112400" y="1242250"/>
            <a:ext cx="6919200" cy="696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Sử dụng </a:t>
            </a:r>
            <a:r>
              <a:rPr lang="en" sz="1600" b="1" dirty="0">
                <a:solidFill>
                  <a:srgbClr val="434343"/>
                </a:solidFill>
                <a:latin typeface="Roboto Condensed"/>
                <a:ea typeface="Roboto Condensed"/>
                <a:cs typeface="Roboto Condensed"/>
                <a:sym typeface="Roboto Condensed"/>
              </a:rPr>
              <a:t>API</a:t>
            </a:r>
            <a:r>
              <a:rPr lang="en" sz="1600" dirty="0">
                <a:solidFill>
                  <a:srgbClr val="434343"/>
                </a:solidFill>
                <a:latin typeface="Roboto Condensed"/>
                <a:ea typeface="Roboto Condensed"/>
                <a:cs typeface="Roboto Condensed"/>
                <a:sym typeface="Roboto Condensed"/>
              </a:rPr>
              <a:t> có sẵn của Kaggle trên trang cuộc thi để đánh giá mô hình </a:t>
            </a:r>
            <a:r>
              <a:rPr lang="en" sz="1600" b="1" dirty="0">
                <a:solidFill>
                  <a:srgbClr val="434343"/>
                </a:solidFill>
                <a:latin typeface="Roboto Condensed"/>
                <a:ea typeface="Roboto Condensed"/>
                <a:cs typeface="Roboto Condensed"/>
                <a:sym typeface="Roboto Condensed"/>
              </a:rPr>
              <a:t>LighGBM Regressor</a:t>
            </a:r>
            <a:r>
              <a:rPr lang="en" sz="1600" dirty="0">
                <a:solidFill>
                  <a:srgbClr val="434343"/>
                </a:solidFill>
                <a:latin typeface="Roboto Condensed"/>
                <a:ea typeface="Roboto Condensed"/>
                <a:cs typeface="Roboto Condensed"/>
                <a:sym typeface="Roboto Condensed"/>
              </a:rPr>
              <a:t> với Hidden Test của cuộc thi.</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endParaRPr sz="1600" dirty="0">
              <a:solidFill>
                <a:srgbClr val="434343"/>
              </a:solidFill>
              <a:latin typeface="Roboto Condensed"/>
              <a:ea typeface="Roboto Condensed"/>
              <a:cs typeface="Roboto Condensed"/>
              <a:sym typeface="Roboto Condensed"/>
            </a:endParaRPr>
          </a:p>
        </p:txBody>
      </p:sp>
      <p:pic>
        <p:nvPicPr>
          <p:cNvPr id="493" name="Google Shape;493;p63"/>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494" name="Google Shape;494;p63"/>
          <p:cNvSpPr txBox="1">
            <a:spLocks noGrp="1"/>
          </p:cNvSpPr>
          <p:nvPr>
            <p:ph type="title" idx="5"/>
          </p:nvPr>
        </p:nvSpPr>
        <p:spPr>
          <a:xfrm flipH="1">
            <a:off x="1708350" y="3721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KẾT QUẢ TRÊN KAGGLE</a:t>
            </a:r>
            <a:endParaRPr sz="2400"/>
          </a:p>
        </p:txBody>
      </p:sp>
      <p:sp>
        <p:nvSpPr>
          <p:cNvPr id="495" name="Google Shape;495;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496" name="Google Shape;496;p63"/>
          <p:cNvPicPr preferRelativeResize="0"/>
          <p:nvPr/>
        </p:nvPicPr>
        <p:blipFill>
          <a:blip r:embed="rId4">
            <a:alphaModFix/>
          </a:blip>
          <a:stretch>
            <a:fillRect/>
          </a:stretch>
        </p:blipFill>
        <p:spPr>
          <a:xfrm>
            <a:off x="1676400" y="2179425"/>
            <a:ext cx="5791200" cy="1990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4"/>
          <p:cNvSpPr txBox="1"/>
          <p:nvPr/>
        </p:nvSpPr>
        <p:spPr>
          <a:xfrm>
            <a:off x="1112400" y="1089850"/>
            <a:ext cx="6919200" cy="696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600" dirty="0">
                <a:solidFill>
                  <a:srgbClr val="434343"/>
                </a:solidFill>
                <a:latin typeface="Roboto Condensed"/>
                <a:ea typeface="Roboto Condensed"/>
                <a:cs typeface="Roboto Condensed"/>
                <a:sym typeface="Roboto Condensed"/>
              </a:rPr>
              <a:t>Xây dựng hàm dự đoán để dự đoán điểm </a:t>
            </a:r>
            <a:r>
              <a:rPr lang="en" sz="1600" b="1" dirty="0">
                <a:solidFill>
                  <a:srgbClr val="434343"/>
                </a:solidFill>
                <a:latin typeface="Roboto Condensed"/>
                <a:ea typeface="Roboto Condensed"/>
                <a:cs typeface="Roboto Condensed"/>
                <a:sym typeface="Roboto Condensed"/>
              </a:rPr>
              <a:t>UPDRS</a:t>
            </a:r>
            <a:r>
              <a:rPr lang="en" sz="1600" dirty="0">
                <a:solidFill>
                  <a:srgbClr val="434343"/>
                </a:solidFill>
                <a:latin typeface="Roboto Condensed"/>
                <a:ea typeface="Roboto Condensed"/>
                <a:cs typeface="Roboto Condensed"/>
                <a:sym typeface="Roboto Condensed"/>
              </a:rPr>
              <a:t> từ mô hình </a:t>
            </a:r>
            <a:r>
              <a:rPr lang="en" sz="1600" b="1" dirty="0">
                <a:solidFill>
                  <a:srgbClr val="434343"/>
                </a:solidFill>
                <a:latin typeface="Roboto Condensed"/>
                <a:ea typeface="Roboto Condensed"/>
                <a:cs typeface="Roboto Condensed"/>
                <a:sym typeface="Roboto Condensed"/>
              </a:rPr>
              <a:t>LightGBM Regressor </a:t>
            </a:r>
            <a:r>
              <a:rPr lang="en" sz="1600" dirty="0">
                <a:solidFill>
                  <a:srgbClr val="434343"/>
                </a:solidFill>
                <a:latin typeface="Roboto Condensed"/>
                <a:ea typeface="Roboto Condensed"/>
                <a:cs typeface="Roboto Condensed"/>
                <a:sym typeface="Roboto Condensed"/>
              </a:rPr>
              <a:t>đã huấn luyện</a:t>
            </a:r>
            <a:endParaRPr sz="1600" dirty="0">
              <a:solidFill>
                <a:srgbClr val="434343"/>
              </a:solidFill>
              <a:latin typeface="Roboto Condensed"/>
              <a:ea typeface="Roboto Condensed"/>
              <a:cs typeface="Roboto Condensed"/>
              <a:sym typeface="Roboto Condensed"/>
            </a:endParaRPr>
          </a:p>
        </p:txBody>
      </p:sp>
      <p:pic>
        <p:nvPicPr>
          <p:cNvPr id="502" name="Google Shape;502;p64"/>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503" name="Google Shape;503;p64"/>
          <p:cNvSpPr txBox="1">
            <a:spLocks noGrp="1"/>
          </p:cNvSpPr>
          <p:nvPr>
            <p:ph type="title" idx="5"/>
          </p:nvPr>
        </p:nvSpPr>
        <p:spPr>
          <a:xfrm flipH="1">
            <a:off x="1708350" y="3721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KẾT QUẢ TRÊN KAGGLE</a:t>
            </a:r>
            <a:endParaRPr sz="2400"/>
          </a:p>
        </p:txBody>
      </p:sp>
      <p:sp>
        <p:nvSpPr>
          <p:cNvPr id="504" name="Google Shape;504;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pic>
        <p:nvPicPr>
          <p:cNvPr id="505" name="Google Shape;505;p64"/>
          <p:cNvPicPr preferRelativeResize="0"/>
          <p:nvPr/>
        </p:nvPicPr>
        <p:blipFill>
          <a:blip r:embed="rId4">
            <a:alphaModFix/>
          </a:blip>
          <a:stretch>
            <a:fillRect/>
          </a:stretch>
        </p:blipFill>
        <p:spPr>
          <a:xfrm>
            <a:off x="1224188" y="1934425"/>
            <a:ext cx="6695624" cy="2565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5"/>
          <p:cNvSpPr txBox="1"/>
          <p:nvPr/>
        </p:nvSpPr>
        <p:spPr>
          <a:xfrm>
            <a:off x="898250" y="1013650"/>
            <a:ext cx="6919200" cy="393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600">
                <a:solidFill>
                  <a:srgbClr val="434343"/>
                </a:solidFill>
                <a:latin typeface="Roboto Condensed"/>
                <a:ea typeface="Roboto Condensed"/>
                <a:cs typeface="Roboto Condensed"/>
                <a:sym typeface="Roboto Condensed"/>
              </a:rPr>
              <a:t>Tạo tập kết quả dự đoán theo đúng định dạng mà cuộc thi yêu cầu.</a:t>
            </a:r>
            <a:endParaRPr sz="1600">
              <a:solidFill>
                <a:srgbClr val="434343"/>
              </a:solidFill>
              <a:latin typeface="Roboto Condensed"/>
              <a:ea typeface="Roboto Condensed"/>
              <a:cs typeface="Roboto Condensed"/>
              <a:sym typeface="Roboto Condensed"/>
            </a:endParaRPr>
          </a:p>
        </p:txBody>
      </p:sp>
      <p:pic>
        <p:nvPicPr>
          <p:cNvPr id="511" name="Google Shape;511;p65"/>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512" name="Google Shape;512;p65"/>
          <p:cNvSpPr txBox="1">
            <a:spLocks noGrp="1"/>
          </p:cNvSpPr>
          <p:nvPr>
            <p:ph type="title" idx="5"/>
          </p:nvPr>
        </p:nvSpPr>
        <p:spPr>
          <a:xfrm flipH="1">
            <a:off x="1708350" y="372175"/>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KẾT QUẢ TRÊN KAGGLE</a:t>
            </a:r>
            <a:endParaRPr sz="2400"/>
          </a:p>
        </p:txBody>
      </p:sp>
      <p:sp>
        <p:nvSpPr>
          <p:cNvPr id="513" name="Google Shape;51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514" name="Google Shape;514;p65"/>
          <p:cNvPicPr preferRelativeResize="0"/>
          <p:nvPr/>
        </p:nvPicPr>
        <p:blipFill>
          <a:blip r:embed="rId4">
            <a:alphaModFix/>
          </a:blip>
          <a:stretch>
            <a:fillRect/>
          </a:stretch>
        </p:blipFill>
        <p:spPr>
          <a:xfrm>
            <a:off x="974438" y="1606425"/>
            <a:ext cx="7195125" cy="2804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p:nvPr/>
        </p:nvSpPr>
        <p:spPr>
          <a:xfrm>
            <a:off x="1112400" y="773325"/>
            <a:ext cx="6919200" cy="393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600" dirty="0">
                <a:solidFill>
                  <a:srgbClr val="434343"/>
                </a:solidFill>
                <a:latin typeface="Roboto Condensed"/>
                <a:ea typeface="Roboto Condensed"/>
                <a:cs typeface="Roboto Condensed"/>
                <a:sym typeface="Roboto Condensed"/>
              </a:rPr>
              <a:t>Xử lý dữ liệu </a:t>
            </a:r>
            <a:r>
              <a:rPr lang="en" sz="1600" b="1" dirty="0">
                <a:solidFill>
                  <a:srgbClr val="434343"/>
                </a:solidFill>
                <a:latin typeface="Roboto Condensed"/>
                <a:ea typeface="Roboto Condensed"/>
                <a:cs typeface="Roboto Condensed"/>
                <a:sym typeface="Roboto Condensed"/>
              </a:rPr>
              <a:t>Test</a:t>
            </a:r>
            <a:r>
              <a:rPr lang="en" sz="1600" dirty="0">
                <a:solidFill>
                  <a:srgbClr val="434343"/>
                </a:solidFill>
                <a:latin typeface="Roboto Condensed"/>
                <a:ea typeface="Roboto Condensed"/>
                <a:cs typeface="Roboto Condensed"/>
                <a:sym typeface="Roboto Condensed"/>
              </a:rPr>
              <a:t> như đã đề cập trước đó sau đó tiến hành chạy thử để kiểm tra.</a:t>
            </a:r>
            <a:endParaRPr sz="1600" dirty="0">
              <a:solidFill>
                <a:srgbClr val="434343"/>
              </a:solidFill>
              <a:latin typeface="Roboto Condensed"/>
              <a:ea typeface="Roboto Condensed"/>
              <a:cs typeface="Roboto Condensed"/>
              <a:sym typeface="Roboto Condensed"/>
            </a:endParaRPr>
          </a:p>
        </p:txBody>
      </p:sp>
      <p:pic>
        <p:nvPicPr>
          <p:cNvPr id="520" name="Google Shape;520;p66"/>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521" name="Google Shape;521;p66"/>
          <p:cNvSpPr txBox="1">
            <a:spLocks noGrp="1"/>
          </p:cNvSpPr>
          <p:nvPr>
            <p:ph type="title" idx="5"/>
          </p:nvPr>
        </p:nvSpPr>
        <p:spPr>
          <a:xfrm flipH="1">
            <a:off x="1708350" y="208050"/>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KẾT QUẢ TRÊN KAGGLE</a:t>
            </a:r>
            <a:endParaRPr sz="2400"/>
          </a:p>
        </p:txBody>
      </p:sp>
      <p:sp>
        <p:nvSpPr>
          <p:cNvPr id="522" name="Google Shape;522;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523" name="Google Shape;523;p66"/>
          <p:cNvPicPr preferRelativeResize="0"/>
          <p:nvPr/>
        </p:nvPicPr>
        <p:blipFill>
          <a:blip r:embed="rId4">
            <a:alphaModFix/>
          </a:blip>
          <a:stretch>
            <a:fillRect/>
          </a:stretch>
        </p:blipFill>
        <p:spPr>
          <a:xfrm>
            <a:off x="1708350" y="1223377"/>
            <a:ext cx="5727301" cy="37208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txBox="1"/>
          <p:nvPr/>
        </p:nvSpPr>
        <p:spPr>
          <a:xfrm>
            <a:off x="1732875" y="703025"/>
            <a:ext cx="5238000" cy="393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600">
                <a:solidFill>
                  <a:srgbClr val="434343"/>
                </a:solidFill>
                <a:latin typeface="Roboto Condensed"/>
                <a:ea typeface="Roboto Condensed"/>
                <a:cs typeface="Roboto Condensed"/>
                <a:sym typeface="Roboto Condensed"/>
              </a:rPr>
              <a:t>Kết quả chạy thử như sau:</a:t>
            </a:r>
            <a:endParaRPr sz="1600">
              <a:solidFill>
                <a:srgbClr val="434343"/>
              </a:solidFill>
              <a:latin typeface="Roboto Condensed"/>
              <a:ea typeface="Roboto Condensed"/>
              <a:cs typeface="Roboto Condensed"/>
              <a:sym typeface="Roboto Condensed"/>
            </a:endParaRPr>
          </a:p>
        </p:txBody>
      </p:sp>
      <p:pic>
        <p:nvPicPr>
          <p:cNvPr id="529" name="Google Shape;529;p67"/>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530" name="Google Shape;530;p67"/>
          <p:cNvSpPr txBox="1">
            <a:spLocks noGrp="1"/>
          </p:cNvSpPr>
          <p:nvPr>
            <p:ph type="title" idx="5"/>
          </p:nvPr>
        </p:nvSpPr>
        <p:spPr>
          <a:xfrm flipH="1">
            <a:off x="1708350" y="208050"/>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KẾT QUẢ TRÊN KAGGLE</a:t>
            </a:r>
            <a:endParaRPr sz="2400"/>
          </a:p>
        </p:txBody>
      </p:sp>
      <p:sp>
        <p:nvSpPr>
          <p:cNvPr id="531" name="Google Shape;531;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532" name="Google Shape;532;p67"/>
          <p:cNvPicPr preferRelativeResize="0"/>
          <p:nvPr/>
        </p:nvPicPr>
        <p:blipFill>
          <a:blip r:embed="rId4">
            <a:alphaModFix/>
          </a:blip>
          <a:stretch>
            <a:fillRect/>
          </a:stretch>
        </p:blipFill>
        <p:spPr>
          <a:xfrm>
            <a:off x="1809075" y="1202075"/>
            <a:ext cx="5525840" cy="3671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8"/>
          <p:cNvSpPr txBox="1"/>
          <p:nvPr/>
        </p:nvSpPr>
        <p:spPr>
          <a:xfrm>
            <a:off x="954925" y="1465025"/>
            <a:ext cx="7381200" cy="107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600" dirty="0">
                <a:solidFill>
                  <a:srgbClr val="434343"/>
                </a:solidFill>
                <a:latin typeface="Roboto Condensed"/>
                <a:ea typeface="Roboto Condensed"/>
                <a:cs typeface="Roboto Condensed"/>
                <a:sym typeface="Roboto Condensed"/>
              </a:rPr>
              <a:t>Sau khi chạy thử thành công Submit notebook để đánh giá với Hidden Test bằng </a:t>
            </a:r>
            <a:r>
              <a:rPr lang="en" sz="1600" b="1" dirty="0">
                <a:solidFill>
                  <a:srgbClr val="434343"/>
                </a:solidFill>
                <a:latin typeface="Roboto Condensed"/>
                <a:ea typeface="Roboto Condensed"/>
                <a:cs typeface="Roboto Condensed"/>
                <a:sym typeface="Roboto Condensed"/>
              </a:rPr>
              <a:t>SMAPE</a:t>
            </a:r>
            <a:r>
              <a:rPr lang="en" sz="1600" dirty="0">
                <a:solidFill>
                  <a:srgbClr val="434343"/>
                </a:solidFill>
                <a:latin typeface="Roboto Condensed"/>
                <a:ea typeface="Roboto Condensed"/>
                <a:cs typeface="Roboto Condensed"/>
                <a:sym typeface="Roboto Condensed"/>
              </a:rPr>
              <a:t>. Kết quả tốt nhất mà nhóm nhận được là </a:t>
            </a:r>
            <a:r>
              <a:rPr lang="en" sz="1600" b="1" dirty="0">
                <a:solidFill>
                  <a:srgbClr val="434343"/>
                </a:solidFill>
                <a:latin typeface="Roboto Condensed"/>
                <a:ea typeface="Roboto Condensed"/>
                <a:cs typeface="Roboto Condensed"/>
                <a:sym typeface="Roboto Condensed"/>
              </a:rPr>
              <a:t>Private Score: 72.246</a:t>
            </a:r>
            <a:r>
              <a:rPr lang="en" sz="1600" dirty="0">
                <a:solidFill>
                  <a:srgbClr val="434343"/>
                </a:solidFill>
                <a:latin typeface="Roboto Condensed"/>
                <a:ea typeface="Roboto Condensed"/>
                <a:cs typeface="Roboto Condensed"/>
                <a:sym typeface="Roboto Condensed"/>
              </a:rPr>
              <a:t> và </a:t>
            </a:r>
            <a:r>
              <a:rPr lang="en" sz="1600" b="1" dirty="0">
                <a:solidFill>
                  <a:srgbClr val="434343"/>
                </a:solidFill>
                <a:latin typeface="Roboto Condensed"/>
                <a:ea typeface="Roboto Condensed"/>
                <a:cs typeface="Roboto Condensed"/>
                <a:sym typeface="Roboto Condensed"/>
              </a:rPr>
              <a:t>Public Score: 62.287</a:t>
            </a:r>
            <a:r>
              <a:rPr lang="en" sz="1600" dirty="0">
                <a:solidFill>
                  <a:srgbClr val="434343"/>
                </a:solidFill>
                <a:latin typeface="Roboto Condensed"/>
                <a:ea typeface="Roboto Condensed"/>
                <a:cs typeface="Roboto Condensed"/>
                <a:sym typeface="Roboto Condensed"/>
              </a:rPr>
              <a:t> sau khoảng 1 giờ chạy.</a:t>
            </a:r>
            <a:endParaRPr sz="1600" dirty="0">
              <a:solidFill>
                <a:srgbClr val="434343"/>
              </a:solidFill>
              <a:latin typeface="Roboto Condensed"/>
              <a:ea typeface="Roboto Condensed"/>
              <a:cs typeface="Roboto Condensed"/>
              <a:sym typeface="Roboto Condensed"/>
            </a:endParaRPr>
          </a:p>
        </p:txBody>
      </p:sp>
      <p:pic>
        <p:nvPicPr>
          <p:cNvPr id="538" name="Google Shape;538;p68"/>
          <p:cNvPicPr preferRelativeResize="0"/>
          <p:nvPr/>
        </p:nvPicPr>
        <p:blipFill>
          <a:blip r:embed="rId3">
            <a:alphaModFix/>
          </a:blip>
          <a:stretch>
            <a:fillRect/>
          </a:stretch>
        </p:blipFill>
        <p:spPr>
          <a:xfrm rot="10800000">
            <a:off x="104928" y="143575"/>
            <a:ext cx="47472" cy="8825"/>
          </a:xfrm>
          <a:prstGeom prst="rect">
            <a:avLst/>
          </a:prstGeom>
          <a:noFill/>
          <a:ln>
            <a:noFill/>
          </a:ln>
        </p:spPr>
      </p:pic>
      <p:sp>
        <p:nvSpPr>
          <p:cNvPr id="539" name="Google Shape;539;p68"/>
          <p:cNvSpPr txBox="1">
            <a:spLocks noGrp="1"/>
          </p:cNvSpPr>
          <p:nvPr>
            <p:ph type="title" idx="5"/>
          </p:nvPr>
        </p:nvSpPr>
        <p:spPr>
          <a:xfrm flipH="1">
            <a:off x="1708350" y="665250"/>
            <a:ext cx="57273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KẾT QUẢ TRÊN KAGGLE</a:t>
            </a:r>
            <a:endParaRPr sz="2400"/>
          </a:p>
        </p:txBody>
      </p:sp>
      <p:sp>
        <p:nvSpPr>
          <p:cNvPr id="540" name="Google Shape;540;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541" name="Google Shape;541;p68"/>
          <p:cNvPicPr preferRelativeResize="0"/>
          <p:nvPr/>
        </p:nvPicPr>
        <p:blipFill>
          <a:blip r:embed="rId4">
            <a:alphaModFix/>
          </a:blip>
          <a:stretch>
            <a:fillRect/>
          </a:stretch>
        </p:blipFill>
        <p:spPr>
          <a:xfrm>
            <a:off x="889363" y="2876625"/>
            <a:ext cx="7517675" cy="44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GIỚI THIỆU </a:t>
            </a:r>
            <a:endParaRPr/>
          </a:p>
        </p:txBody>
      </p:sp>
      <p:sp>
        <p:nvSpPr>
          <p:cNvPr id="212" name="Google Shape;212;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3" name="Google Shape;213;p33"/>
          <p:cNvSpPr txBox="1">
            <a:spLocks noGrp="1"/>
          </p:cNvSpPr>
          <p:nvPr>
            <p:ph type="subTitle" idx="1"/>
          </p:nvPr>
        </p:nvSpPr>
        <p:spPr>
          <a:xfrm>
            <a:off x="1156540" y="4028950"/>
            <a:ext cx="46845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GIỚI THIỆU VỀ ĐỀ TÀI THỰC HIỆN </a:t>
            </a:r>
            <a:endParaRPr b="1" dirty="0"/>
          </a:p>
        </p:txBody>
      </p:sp>
      <p:cxnSp>
        <p:nvCxnSpPr>
          <p:cNvPr id="214" name="Google Shape;214;p33"/>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215" name="Google Shape;215;p33"/>
          <p:cNvGrpSpPr/>
          <p:nvPr/>
        </p:nvGrpSpPr>
        <p:grpSpPr>
          <a:xfrm>
            <a:off x="8089940" y="561326"/>
            <a:ext cx="423413" cy="421569"/>
            <a:chOff x="7703675" y="2541175"/>
            <a:chExt cx="499425" cy="497250"/>
          </a:xfrm>
        </p:grpSpPr>
        <p:sp>
          <p:nvSpPr>
            <p:cNvPr id="216" name="Google Shape;216;p33"/>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9">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txBox="1">
            <a:spLocks noGrp="1"/>
          </p:cNvSpPr>
          <p:nvPr>
            <p:ph type="ctrTitle"/>
          </p:nvPr>
        </p:nvSpPr>
        <p:spPr>
          <a:xfrm flipH="1">
            <a:off x="309500" y="2060700"/>
            <a:ext cx="43860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Cảm ơn cô và các bạn đã lắng nghe!</a:t>
            </a:r>
            <a:endParaRPr>
              <a:solidFill>
                <a:schemeClr val="dk1"/>
              </a:solidFill>
            </a:endParaRPr>
          </a:p>
        </p:txBody>
      </p:sp>
      <p:cxnSp>
        <p:nvCxnSpPr>
          <p:cNvPr id="548" name="Google Shape;548;p69"/>
          <p:cNvCxnSpPr/>
          <p:nvPr/>
        </p:nvCxnSpPr>
        <p:spPr>
          <a:xfrm rot="10800000" flipH="1">
            <a:off x="0" y="3767575"/>
            <a:ext cx="4386000" cy="32100"/>
          </a:xfrm>
          <a:prstGeom prst="straightConnector1">
            <a:avLst/>
          </a:prstGeom>
          <a:noFill/>
          <a:ln w="9525" cap="flat" cmpd="sng">
            <a:solidFill>
              <a:srgbClr val="434343"/>
            </a:solidFill>
            <a:prstDash val="solid"/>
            <a:round/>
            <a:headEnd type="none" w="med" len="med"/>
            <a:tailEnd type="none" w="med" len="med"/>
          </a:ln>
        </p:spPr>
      </p:cxnSp>
      <p:grpSp>
        <p:nvGrpSpPr>
          <p:cNvPr id="549" name="Google Shape;549;p69"/>
          <p:cNvGrpSpPr/>
          <p:nvPr/>
        </p:nvGrpSpPr>
        <p:grpSpPr>
          <a:xfrm>
            <a:off x="8089940" y="561326"/>
            <a:ext cx="423413" cy="421569"/>
            <a:chOff x="7703675" y="2541175"/>
            <a:chExt cx="499425" cy="497250"/>
          </a:xfrm>
        </p:grpSpPr>
        <p:sp>
          <p:nvSpPr>
            <p:cNvPr id="550" name="Google Shape;550;p6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ctrTitle" idx="4294967295"/>
          </p:nvPr>
        </p:nvSpPr>
        <p:spPr>
          <a:xfrm flipH="1">
            <a:off x="1708350" y="4483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GIỚI THIỆU </a:t>
            </a:r>
            <a:endParaRPr sz="2400"/>
          </a:p>
        </p:txBody>
      </p:sp>
      <p:sp>
        <p:nvSpPr>
          <p:cNvPr id="227" name="Google Shape;227;p34"/>
          <p:cNvSpPr txBox="1"/>
          <p:nvPr/>
        </p:nvSpPr>
        <p:spPr>
          <a:xfrm>
            <a:off x="1112400" y="1110050"/>
            <a:ext cx="6919200" cy="2783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Đề tài mà nhóm lựa chọn là </a:t>
            </a:r>
            <a:r>
              <a:rPr lang="en" sz="1600" b="1">
                <a:solidFill>
                  <a:srgbClr val="434343"/>
                </a:solidFill>
                <a:latin typeface="Roboto Condensed"/>
                <a:ea typeface="Roboto Condensed"/>
                <a:cs typeface="Roboto Condensed"/>
                <a:sym typeface="Roboto Condensed"/>
              </a:rPr>
              <a:t>Dự đoán tiến triển của bệnh Parkinson</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Parkinson's Disease Progression Prediction</a:t>
            </a:r>
            <a:r>
              <a:rPr lang="en" sz="1600">
                <a:solidFill>
                  <a:srgbClr val="434343"/>
                </a:solidFill>
                <a:latin typeface="Roboto Condensed"/>
                <a:ea typeface="Roboto Condensed"/>
                <a:cs typeface="Roboto Condensed"/>
                <a:sym typeface="Roboto Condensed"/>
              </a:rPr>
              <a:t>).</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Bệnh </a:t>
            </a:r>
            <a:r>
              <a:rPr lang="en" sz="1600" b="1">
                <a:solidFill>
                  <a:srgbClr val="434343"/>
                </a:solidFill>
                <a:latin typeface="Roboto Condensed"/>
                <a:ea typeface="Roboto Condensed"/>
                <a:cs typeface="Roboto Condensed"/>
                <a:sym typeface="Roboto Condensed"/>
              </a:rPr>
              <a:t>Parkinson </a:t>
            </a:r>
            <a:r>
              <a:rPr lang="en" sz="1600">
                <a:solidFill>
                  <a:srgbClr val="434343"/>
                </a:solidFill>
                <a:latin typeface="Roboto Condensed"/>
                <a:ea typeface="Roboto Condensed"/>
                <a:cs typeface="Roboto Condensed"/>
                <a:sym typeface="Roboto Condensed"/>
              </a:rPr>
              <a:t>là một bệnh gây rối loạn não làm ảnh hưởng đến khả năng đi lại, nhận thức, giấc ngủ và các chức năng bình thường khác. </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Hiện nay vẫn chưa có phương pháp nào có thể chữa trị hiệu quả căn bệnh này và bệnh sẽ ngày càng trầm trọng hơn theo thời gian. </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500"/>
              </a:spcAft>
              <a:buNone/>
            </a:pPr>
            <a:r>
              <a:rPr lang="en" sz="1600">
                <a:solidFill>
                  <a:srgbClr val="434343"/>
                </a:solidFill>
                <a:latin typeface="Roboto Condensed"/>
                <a:ea typeface="Roboto Condensed"/>
                <a:cs typeface="Roboto Condensed"/>
                <a:sym typeface="Roboto Condensed"/>
              </a:rPr>
              <a:t>Các nghiên cứu cho thấy các đột biến protein và peptide đóng một vai trò quan trọng trong sự khởi phát và trầm trọng hóa của căn bệnh này.</a:t>
            </a:r>
            <a:endParaRPr sz="1600">
              <a:solidFill>
                <a:srgbClr val="434343"/>
              </a:solidFill>
              <a:latin typeface="Roboto Condensed"/>
              <a:ea typeface="Roboto Condensed"/>
              <a:cs typeface="Roboto Condensed"/>
              <a:sym typeface="Roboto Condensed"/>
            </a:endParaRPr>
          </a:p>
        </p:txBody>
      </p:sp>
      <p:sp>
        <p:nvSpPr>
          <p:cNvPr id="228" name="Google Shape;22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ctrTitle" idx="4294967295"/>
          </p:nvPr>
        </p:nvSpPr>
        <p:spPr>
          <a:xfrm flipH="1">
            <a:off x="1708350" y="1435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GIỚI THIỆU </a:t>
            </a:r>
            <a:endParaRPr sz="2400"/>
          </a:p>
        </p:txBody>
      </p:sp>
      <p:sp>
        <p:nvSpPr>
          <p:cNvPr id="234" name="Google Shape;234;p35"/>
          <p:cNvSpPr txBox="1"/>
          <p:nvPr/>
        </p:nvSpPr>
        <p:spPr>
          <a:xfrm>
            <a:off x="1112400" y="576650"/>
            <a:ext cx="6919200" cy="4338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600"/>
              </a:spcBef>
              <a:spcAft>
                <a:spcPts val="0"/>
              </a:spcAft>
              <a:buClr>
                <a:schemeClr val="dk1"/>
              </a:buClr>
              <a:buSzPts val="1100"/>
              <a:buFont typeface="Arial"/>
              <a:buNone/>
            </a:pPr>
            <a:r>
              <a:rPr lang="en" sz="1600" b="1" u="sng">
                <a:solidFill>
                  <a:srgbClr val="434343"/>
                </a:solidFill>
                <a:latin typeface="Roboto Condensed"/>
                <a:ea typeface="Roboto Condensed"/>
                <a:cs typeface="Roboto Condensed"/>
                <a:sym typeface="Roboto Condensed"/>
              </a:rPr>
              <a:t>Bài toán:</a:t>
            </a:r>
            <a:r>
              <a:rPr lang="en" sz="1600">
                <a:solidFill>
                  <a:srgbClr val="434343"/>
                </a:solidFill>
                <a:latin typeface="Roboto Condensed"/>
                <a:ea typeface="Roboto Condensed"/>
                <a:cs typeface="Roboto Condensed"/>
                <a:sym typeface="Roboto Condensed"/>
              </a:rPr>
              <a:t> Mục tiêu của đề tài này là dự đoán điểm </a:t>
            </a:r>
            <a:r>
              <a:rPr lang="en" sz="1600" b="1">
                <a:solidFill>
                  <a:srgbClr val="434343"/>
                </a:solidFill>
                <a:latin typeface="Roboto Condensed"/>
                <a:ea typeface="Roboto Condensed"/>
                <a:cs typeface="Roboto Condensed"/>
                <a:sym typeface="Roboto Condensed"/>
              </a:rPr>
              <a:t>MDS-UPDR</a:t>
            </a:r>
            <a:r>
              <a:rPr lang="en" sz="1600">
                <a:solidFill>
                  <a:srgbClr val="434343"/>
                </a:solidFill>
                <a:latin typeface="Roboto Condensed"/>
                <a:ea typeface="Roboto Condensed"/>
                <a:cs typeface="Roboto Condensed"/>
                <a:sym typeface="Roboto Condensed"/>
              </a:rPr>
              <a:t> thông qua dữ liệu đo lường </a:t>
            </a:r>
            <a:r>
              <a:rPr lang="en" sz="1600" b="1">
                <a:solidFill>
                  <a:srgbClr val="434343"/>
                </a:solidFill>
                <a:latin typeface="Roboto Condensed"/>
                <a:ea typeface="Roboto Condensed"/>
                <a:cs typeface="Roboto Condensed"/>
                <a:sym typeface="Roboto Condensed"/>
              </a:rPr>
              <a:t>protein </a:t>
            </a:r>
            <a:r>
              <a:rPr lang="en" sz="1600">
                <a:solidFill>
                  <a:srgbClr val="434343"/>
                </a:solidFill>
                <a:latin typeface="Roboto Condensed"/>
                <a:ea typeface="Roboto Condensed"/>
                <a:cs typeface="Roboto Condensed"/>
                <a:sym typeface="Roboto Condensed"/>
              </a:rPr>
              <a:t>và </a:t>
            </a:r>
            <a:r>
              <a:rPr lang="en" sz="1600" b="1">
                <a:solidFill>
                  <a:srgbClr val="434343"/>
                </a:solidFill>
                <a:latin typeface="Roboto Condensed"/>
                <a:ea typeface="Roboto Condensed"/>
                <a:cs typeface="Roboto Condensed"/>
                <a:sym typeface="Roboto Condensed"/>
              </a:rPr>
              <a:t>peptide </a:t>
            </a:r>
            <a:r>
              <a:rPr lang="en" sz="1600">
                <a:solidFill>
                  <a:srgbClr val="434343"/>
                </a:solidFill>
                <a:latin typeface="Roboto Condensed"/>
                <a:ea typeface="Roboto Condensed"/>
                <a:cs typeface="Roboto Condensed"/>
                <a:sym typeface="Roboto Condensed"/>
              </a:rPr>
              <a:t>để xác định tiến triển của bệnh </a:t>
            </a:r>
            <a:r>
              <a:rPr lang="en" sz="1600" b="1">
                <a:solidFill>
                  <a:srgbClr val="434343"/>
                </a:solidFill>
                <a:latin typeface="Roboto Condensed"/>
                <a:ea typeface="Roboto Condensed"/>
                <a:cs typeface="Roboto Condensed"/>
                <a:sym typeface="Roboto Condensed"/>
              </a:rPr>
              <a:t>Parkinson</a:t>
            </a:r>
            <a:r>
              <a:rPr lang="en" sz="1600">
                <a:solidFill>
                  <a:srgbClr val="434343"/>
                </a:solidFill>
                <a:latin typeface="Roboto Condensed"/>
                <a:ea typeface="Roboto Condensed"/>
                <a:cs typeface="Roboto Condensed"/>
                <a:sym typeface="Roboto Condensed"/>
              </a:rPr>
              <a:t>. Thang điểm này gồm có 4 phần:</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600"/>
              </a:spcBef>
              <a:spcAft>
                <a:spcPts val="0"/>
              </a:spcAft>
              <a:buClr>
                <a:srgbClr val="212121"/>
              </a:buClr>
              <a:buSzPts val="1600"/>
              <a:buFont typeface="Roboto"/>
              <a:buChar char="❏"/>
            </a:pPr>
            <a:r>
              <a:rPr lang="en" sz="1600" b="1" u="sng">
                <a:solidFill>
                  <a:srgbClr val="434343"/>
                </a:solidFill>
                <a:latin typeface="Roboto Condensed"/>
                <a:ea typeface="Roboto Condensed"/>
                <a:cs typeface="Roboto Condensed"/>
                <a:sym typeface="Roboto Condensed"/>
              </a:rPr>
              <a:t>Phần 1:</a:t>
            </a:r>
            <a:r>
              <a:rPr lang="en" sz="1600">
                <a:solidFill>
                  <a:srgbClr val="434343"/>
                </a:solidFill>
                <a:latin typeface="Roboto Condensed"/>
                <a:ea typeface="Roboto Condensed"/>
                <a:cs typeface="Roboto Condensed"/>
                <a:sym typeface="Roboto Condensed"/>
              </a:rPr>
              <a:t> Đánh giá các trải nghiệm không chuyển động trong cuộc sống hàng ngày của bệnh nhân Parkinson. Gồm 13 câu hỏi.</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212121"/>
              </a:buClr>
              <a:buSzPts val="1600"/>
              <a:buFont typeface="Roboto"/>
              <a:buChar char="❏"/>
            </a:pPr>
            <a:r>
              <a:rPr lang="en" sz="1600" b="1" u="sng">
                <a:solidFill>
                  <a:srgbClr val="434343"/>
                </a:solidFill>
                <a:latin typeface="Roboto Condensed"/>
                <a:ea typeface="Roboto Condensed"/>
                <a:cs typeface="Roboto Condensed"/>
                <a:sym typeface="Roboto Condensed"/>
              </a:rPr>
              <a:t>Phần 2:</a:t>
            </a:r>
            <a:r>
              <a:rPr lang="en" sz="1600">
                <a:solidFill>
                  <a:srgbClr val="434343"/>
                </a:solidFill>
                <a:latin typeface="Roboto Condensed"/>
                <a:ea typeface="Roboto Condensed"/>
                <a:cs typeface="Roboto Condensed"/>
                <a:sym typeface="Roboto Condensed"/>
              </a:rPr>
              <a:t> Đánh giá các trải nghiệm chuyển động trong cuộc sống hàng ngày của bệnh nhân Parkinson. Gồm 13 câu hỏi.</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212121"/>
              </a:buClr>
              <a:buSzPts val="1600"/>
              <a:buFont typeface="Roboto"/>
              <a:buChar char="❏"/>
            </a:pPr>
            <a:r>
              <a:rPr lang="en" sz="1600" b="1" u="sng">
                <a:solidFill>
                  <a:srgbClr val="434343"/>
                </a:solidFill>
                <a:latin typeface="Roboto Condensed"/>
                <a:ea typeface="Roboto Condensed"/>
                <a:cs typeface="Roboto Condensed"/>
                <a:sym typeface="Roboto Condensed"/>
              </a:rPr>
              <a:t>Phần 3: </a:t>
            </a:r>
            <a:r>
              <a:rPr lang="en" sz="1600">
                <a:solidFill>
                  <a:srgbClr val="434343"/>
                </a:solidFill>
                <a:latin typeface="Roboto Condensed"/>
                <a:ea typeface="Roboto Condensed"/>
                <a:cs typeface="Roboto Condensed"/>
                <a:sym typeface="Roboto Condensed"/>
              </a:rPr>
              <a:t>Đánh giá các khía cạnh chuyển động của bệnh Parkinson trong khi thực hiện các hoạt động hàng ngày. Gồm 18 câu hỏi.</a:t>
            </a:r>
            <a:endParaRPr sz="1600">
              <a:solidFill>
                <a:srgbClr val="434343"/>
              </a:solidFill>
              <a:latin typeface="Roboto Condensed"/>
              <a:ea typeface="Roboto Condensed"/>
              <a:cs typeface="Roboto Condensed"/>
              <a:sym typeface="Roboto Condensed"/>
            </a:endParaRPr>
          </a:p>
          <a:p>
            <a:pPr marL="457200" lvl="0" indent="-330200" algn="just" rtl="0">
              <a:lnSpc>
                <a:spcPct val="115000"/>
              </a:lnSpc>
              <a:spcBef>
                <a:spcPts val="1000"/>
              </a:spcBef>
              <a:spcAft>
                <a:spcPts val="0"/>
              </a:spcAft>
              <a:buClr>
                <a:srgbClr val="212121"/>
              </a:buClr>
              <a:buSzPts val="1600"/>
              <a:buFont typeface="Roboto"/>
              <a:buChar char="❏"/>
            </a:pPr>
            <a:r>
              <a:rPr lang="en" sz="1600" b="1" u="sng">
                <a:solidFill>
                  <a:srgbClr val="434343"/>
                </a:solidFill>
                <a:latin typeface="Roboto Condensed"/>
                <a:ea typeface="Roboto Condensed"/>
                <a:cs typeface="Roboto Condensed"/>
                <a:sym typeface="Roboto Condensed"/>
              </a:rPr>
              <a:t>Phần 4:</a:t>
            </a:r>
            <a:r>
              <a:rPr lang="en" sz="1600">
                <a:solidFill>
                  <a:srgbClr val="434343"/>
                </a:solidFill>
                <a:latin typeface="Roboto Condensed"/>
                <a:ea typeface="Roboto Condensed"/>
                <a:cs typeface="Roboto Condensed"/>
                <a:sym typeface="Roboto Condensed"/>
              </a:rPr>
              <a:t> Đánh giá các biến chứng chuyển động của bệnh Parkinson. Gồm 6 câu hỏi.</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500"/>
              </a:spcAft>
              <a:buNone/>
            </a:pPr>
            <a:r>
              <a:rPr lang="en" sz="1600">
                <a:solidFill>
                  <a:srgbClr val="434343"/>
                </a:solidFill>
                <a:latin typeface="Roboto Condensed"/>
                <a:ea typeface="Roboto Condensed"/>
                <a:cs typeface="Roboto Condensed"/>
                <a:sym typeface="Roboto Condensed"/>
              </a:rPr>
              <a:t>Mỗi câu hỏi được đánh giá trên thang điểm 0 - 4: </a:t>
            </a:r>
            <a:r>
              <a:rPr lang="en" sz="1600" b="1">
                <a:solidFill>
                  <a:srgbClr val="434343"/>
                </a:solidFill>
                <a:latin typeface="Roboto Condensed"/>
                <a:ea typeface="Roboto Condensed"/>
                <a:cs typeface="Roboto Condensed"/>
                <a:sym typeface="Roboto Condensed"/>
              </a:rPr>
              <a:t>0 (bình thường - normal)</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1 (nhẹ - slight)</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2 (trung bình - mild)</a:t>
            </a:r>
            <a:r>
              <a:rPr lang="en" sz="1600">
                <a:solidFill>
                  <a:srgbClr val="434343"/>
                </a:solidFill>
                <a:latin typeface="Roboto Condensed"/>
                <a:ea typeface="Roboto Condensed"/>
                <a:cs typeface="Roboto Condensed"/>
                <a:sym typeface="Roboto Condensed"/>
              </a:rPr>
              <a:t>, </a:t>
            </a:r>
            <a:r>
              <a:rPr lang="en" sz="1600" b="1">
                <a:solidFill>
                  <a:srgbClr val="434343"/>
                </a:solidFill>
                <a:latin typeface="Roboto Condensed"/>
                <a:ea typeface="Roboto Condensed"/>
                <a:cs typeface="Roboto Condensed"/>
                <a:sym typeface="Roboto Condensed"/>
              </a:rPr>
              <a:t>3 (nặng - moderate)</a:t>
            </a:r>
            <a:r>
              <a:rPr lang="en" sz="1600">
                <a:solidFill>
                  <a:srgbClr val="434343"/>
                </a:solidFill>
                <a:latin typeface="Roboto Condensed"/>
                <a:ea typeface="Roboto Condensed"/>
                <a:cs typeface="Roboto Condensed"/>
                <a:sym typeface="Roboto Condensed"/>
              </a:rPr>
              <a:t> và </a:t>
            </a:r>
            <a:r>
              <a:rPr lang="en" sz="1600" b="1">
                <a:solidFill>
                  <a:srgbClr val="434343"/>
                </a:solidFill>
                <a:latin typeface="Roboto Condensed"/>
                <a:ea typeface="Roboto Condensed"/>
                <a:cs typeface="Roboto Condensed"/>
                <a:sym typeface="Roboto Condensed"/>
              </a:rPr>
              <a:t>4 (rất nặng - severe)</a:t>
            </a:r>
            <a:r>
              <a:rPr lang="en" sz="1600">
                <a:solidFill>
                  <a:srgbClr val="434343"/>
                </a:solidFill>
                <a:latin typeface="Roboto Condensed"/>
                <a:ea typeface="Roboto Condensed"/>
                <a:cs typeface="Roboto Condensed"/>
                <a:sym typeface="Roboto Condensed"/>
              </a:rPr>
              <a:t>.</a:t>
            </a:r>
            <a:endParaRPr sz="1600">
              <a:solidFill>
                <a:srgbClr val="434343"/>
              </a:solidFill>
              <a:latin typeface="Roboto Condensed"/>
              <a:ea typeface="Roboto Condensed"/>
              <a:cs typeface="Roboto Condensed"/>
              <a:sym typeface="Roboto Condensed"/>
            </a:endParaRPr>
          </a:p>
        </p:txBody>
      </p:sp>
      <p:sp>
        <p:nvSpPr>
          <p:cNvPr id="235" name="Google Shape;235;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ctrTitle" idx="4294967295"/>
          </p:nvPr>
        </p:nvSpPr>
        <p:spPr>
          <a:xfrm flipH="1">
            <a:off x="1708350" y="1435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GIỚI THIỆU </a:t>
            </a:r>
            <a:endParaRPr sz="2400"/>
          </a:p>
        </p:txBody>
      </p:sp>
      <p:sp>
        <p:nvSpPr>
          <p:cNvPr id="241" name="Google Shape;241;p36"/>
          <p:cNvSpPr txBox="1"/>
          <p:nvPr/>
        </p:nvSpPr>
        <p:spPr>
          <a:xfrm>
            <a:off x="1112400" y="729050"/>
            <a:ext cx="6919200" cy="3908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600"/>
              </a:spcBef>
              <a:spcAft>
                <a:spcPts val="0"/>
              </a:spcAft>
              <a:buNone/>
            </a:pPr>
            <a:r>
              <a:rPr lang="en" sz="1600" b="1">
                <a:solidFill>
                  <a:srgbClr val="434343"/>
                </a:solidFill>
                <a:latin typeface="Roboto Condensed"/>
                <a:ea typeface="Roboto Condensed"/>
                <a:cs typeface="Roboto Condensed"/>
                <a:sym typeface="Roboto Condensed"/>
              </a:rPr>
              <a:t>Ứng dụng, ý nghĩa khoa học và thực tiễn:</a:t>
            </a:r>
            <a:endParaRPr sz="1600" b="1">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Việc thực hiện đề tài này sẽ giúp dự đoán tiến triển của bệnh Parkinson thông qua dữ liệu đo lường protein và peptide. Điều này sẽ hỗ trợ các bác sĩ và các nhà nghiên cứu trong việc tìm hiểu, nghiên cứu chuyên sâu hơn về căn bệnh này.</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Bên cạnh đó, có thể tìm được các giải pháp để làm chậm tiến triển, hạn chế ảnh hưởng của căn bệnh tới người mắc phải. Thậm chí chữa trị dứt điểm bệnh Parkinson.</a:t>
            </a:r>
            <a:endParaRPr sz="1600">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0"/>
              </a:spcAft>
              <a:buNone/>
            </a:pPr>
            <a:r>
              <a:rPr lang="en" sz="1600" b="1">
                <a:solidFill>
                  <a:srgbClr val="434343"/>
                </a:solidFill>
                <a:latin typeface="Roboto Condensed"/>
                <a:ea typeface="Roboto Condensed"/>
                <a:cs typeface="Roboto Condensed"/>
                <a:sym typeface="Roboto Condensed"/>
              </a:rPr>
              <a:t>Dữ liệu: </a:t>
            </a:r>
            <a:endParaRPr sz="1600" b="1">
              <a:solidFill>
                <a:srgbClr val="434343"/>
              </a:solidFill>
              <a:latin typeface="Roboto Condensed"/>
              <a:ea typeface="Roboto Condensed"/>
              <a:cs typeface="Roboto Condensed"/>
              <a:sym typeface="Roboto Condensed"/>
            </a:endParaRPr>
          </a:p>
          <a:p>
            <a:pPr marL="0" lvl="0" indent="0" algn="l"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Các tập dữ liệu mà nhóm sử dụng được thu thập từ Competition </a:t>
            </a:r>
            <a:r>
              <a:rPr lang="en" sz="1600" u="sng">
                <a:solidFill>
                  <a:schemeClr val="hlink"/>
                </a:solidFill>
                <a:latin typeface="Roboto Condensed"/>
                <a:ea typeface="Roboto Condensed"/>
                <a:cs typeface="Roboto Condensed"/>
                <a:sym typeface="Roboto Condensed"/>
                <a:hlinkClick r:id="rId3"/>
              </a:rPr>
              <a:t>AMP®-Parkinson's Disease Progression Prediction</a:t>
            </a:r>
            <a:r>
              <a:rPr lang="en" sz="1600">
                <a:solidFill>
                  <a:srgbClr val="434343"/>
                </a:solidFill>
                <a:latin typeface="Roboto Condensed"/>
                <a:ea typeface="Roboto Condensed"/>
                <a:cs typeface="Roboto Condensed"/>
                <a:sym typeface="Roboto Condensed"/>
              </a:rPr>
              <a:t> trên trang Kaggle.</a:t>
            </a:r>
            <a:endParaRPr sz="1600">
              <a:solidFill>
                <a:srgbClr val="434343"/>
              </a:solidFill>
              <a:latin typeface="Roboto Condensed"/>
              <a:ea typeface="Roboto Condensed"/>
              <a:cs typeface="Roboto Condensed"/>
              <a:sym typeface="Roboto Condensed"/>
            </a:endParaRPr>
          </a:p>
          <a:p>
            <a:pPr marL="0" lvl="0" indent="0" algn="l" rtl="0">
              <a:lnSpc>
                <a:spcPct val="115000"/>
              </a:lnSpc>
              <a:spcBef>
                <a:spcPts val="600"/>
              </a:spcBef>
              <a:spcAft>
                <a:spcPts val="0"/>
              </a:spcAft>
              <a:buNone/>
            </a:pPr>
            <a:r>
              <a:rPr lang="en" sz="1600">
                <a:solidFill>
                  <a:srgbClr val="434343"/>
                </a:solidFill>
                <a:latin typeface="Roboto Condensed"/>
                <a:ea typeface="Roboto Condensed"/>
                <a:cs typeface="Roboto Condensed"/>
                <a:sym typeface="Roboto Condensed"/>
              </a:rPr>
              <a:t>Gồm 3 tập dữ liệu </a:t>
            </a:r>
            <a:r>
              <a:rPr lang="en" sz="1600" i="1">
                <a:solidFill>
                  <a:srgbClr val="434343"/>
                </a:solidFill>
                <a:latin typeface="Roboto Condensed"/>
                <a:ea typeface="Roboto Condensed"/>
                <a:cs typeface="Roboto Condensed"/>
                <a:sym typeface="Roboto Condensed"/>
              </a:rPr>
              <a:t>train_peptides.csv</a:t>
            </a:r>
            <a:r>
              <a:rPr lang="en" sz="1600">
                <a:solidFill>
                  <a:srgbClr val="434343"/>
                </a:solidFill>
                <a:latin typeface="Roboto Condensed"/>
                <a:ea typeface="Roboto Condensed"/>
                <a:cs typeface="Roboto Condensed"/>
                <a:sym typeface="Roboto Condensed"/>
              </a:rPr>
              <a:t>, </a:t>
            </a:r>
            <a:r>
              <a:rPr lang="en" sz="1600" i="1">
                <a:solidFill>
                  <a:srgbClr val="434343"/>
                </a:solidFill>
                <a:latin typeface="Roboto Condensed"/>
                <a:ea typeface="Roboto Condensed"/>
                <a:cs typeface="Roboto Condensed"/>
                <a:sym typeface="Roboto Condensed"/>
              </a:rPr>
              <a:t>train_proteins.csv</a:t>
            </a:r>
            <a:r>
              <a:rPr lang="en" sz="1600">
                <a:solidFill>
                  <a:srgbClr val="434343"/>
                </a:solidFill>
                <a:latin typeface="Roboto Condensed"/>
                <a:ea typeface="Roboto Condensed"/>
                <a:cs typeface="Roboto Condensed"/>
                <a:sym typeface="Roboto Condensed"/>
              </a:rPr>
              <a:t> và </a:t>
            </a:r>
            <a:r>
              <a:rPr lang="en" sz="1600" i="1">
                <a:solidFill>
                  <a:srgbClr val="434343"/>
                </a:solidFill>
                <a:latin typeface="Roboto Condensed"/>
                <a:ea typeface="Roboto Condensed"/>
                <a:cs typeface="Roboto Condensed"/>
                <a:sym typeface="Roboto Condensed"/>
              </a:rPr>
              <a:t>train_clinical_data.csv</a:t>
            </a:r>
            <a:r>
              <a:rPr lang="en" sz="1600">
                <a:solidFill>
                  <a:srgbClr val="434343"/>
                </a:solidFill>
                <a:latin typeface="Roboto Condensed"/>
                <a:ea typeface="Roboto Condensed"/>
                <a:cs typeface="Roboto Condensed"/>
                <a:sym typeface="Roboto Condensed"/>
              </a:rPr>
              <a:t>.</a:t>
            </a:r>
            <a:endParaRPr sz="1200">
              <a:solidFill>
                <a:srgbClr val="212121"/>
              </a:solidFill>
              <a:highlight>
                <a:srgbClr val="FFFFFF"/>
              </a:highlight>
              <a:latin typeface="Roboto"/>
              <a:ea typeface="Roboto"/>
              <a:cs typeface="Roboto"/>
              <a:sym typeface="Roboto"/>
            </a:endParaRPr>
          </a:p>
          <a:p>
            <a:pPr marL="0" lvl="0" indent="0" algn="just" rtl="0">
              <a:lnSpc>
                <a:spcPct val="115000"/>
              </a:lnSpc>
              <a:spcBef>
                <a:spcPts val="600"/>
              </a:spcBef>
              <a:spcAft>
                <a:spcPts val="0"/>
              </a:spcAft>
              <a:buNone/>
            </a:pPr>
            <a:endParaRPr sz="1600" b="1">
              <a:solidFill>
                <a:srgbClr val="434343"/>
              </a:solidFill>
              <a:latin typeface="Roboto Condensed"/>
              <a:ea typeface="Roboto Condensed"/>
              <a:cs typeface="Roboto Condensed"/>
              <a:sym typeface="Roboto Condensed"/>
            </a:endParaRPr>
          </a:p>
          <a:p>
            <a:pPr marL="0" lvl="0" indent="0" algn="just" rtl="0">
              <a:lnSpc>
                <a:spcPct val="115000"/>
              </a:lnSpc>
              <a:spcBef>
                <a:spcPts val="600"/>
              </a:spcBef>
              <a:spcAft>
                <a:spcPts val="500"/>
              </a:spcAft>
              <a:buNone/>
            </a:pPr>
            <a:endParaRPr sz="1600">
              <a:solidFill>
                <a:srgbClr val="434343"/>
              </a:solidFill>
              <a:latin typeface="Roboto Condensed"/>
              <a:ea typeface="Roboto Condensed"/>
              <a:cs typeface="Roboto Condensed"/>
              <a:sym typeface="Roboto Condensed"/>
            </a:endParaRPr>
          </a:p>
        </p:txBody>
      </p:sp>
      <p:sp>
        <p:nvSpPr>
          <p:cNvPr id="242" name="Google Shape;242;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ctrTitle"/>
          </p:nvPr>
        </p:nvSpPr>
        <p:spPr>
          <a:xfrm flipH="1">
            <a:off x="546675" y="2330875"/>
            <a:ext cx="73968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hlink"/>
                </a:solidFill>
              </a:rPr>
              <a:t>RÚT TRÍCH ĐẶC TRƯNG &amp; CHUẨN BỊ DỮ LIỆU HUẤN LUYỆN</a:t>
            </a:r>
            <a:endParaRPr/>
          </a:p>
        </p:txBody>
      </p:sp>
      <p:sp>
        <p:nvSpPr>
          <p:cNvPr id="248" name="Google Shape;248;p37"/>
          <p:cNvSpPr txBox="1">
            <a:spLocks noGrp="1"/>
          </p:cNvSpPr>
          <p:nvPr>
            <p:ph type="subTitle" idx="1"/>
          </p:nvPr>
        </p:nvSpPr>
        <p:spPr>
          <a:xfrm>
            <a:off x="3371625" y="4030475"/>
            <a:ext cx="4572000" cy="6174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b="1" dirty="0">
                <a:solidFill>
                  <a:schemeClr val="hlink"/>
                </a:solidFill>
              </a:rPr>
              <a:t>Rút trích các đặc trưng cần thiết cho việc huấn luyện và chuẩn bị tập dữ liệu cho việc huấn luyện</a:t>
            </a:r>
            <a:endParaRPr b="1" dirty="0"/>
          </a:p>
        </p:txBody>
      </p:sp>
      <p:sp>
        <p:nvSpPr>
          <p:cNvPr id="249" name="Google Shape;249;p37"/>
          <p:cNvSpPr txBox="1">
            <a:spLocks noGrp="1"/>
          </p:cNvSpPr>
          <p:nvPr>
            <p:ph type="title" idx="2"/>
          </p:nvPr>
        </p:nvSpPr>
        <p:spPr>
          <a:xfrm flipH="1">
            <a:off x="4964175" y="1592850"/>
            <a:ext cx="2979300" cy="95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50" name="Google Shape;250;p37"/>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51" name="Google Shape;251;p37"/>
          <p:cNvGrpSpPr/>
          <p:nvPr/>
        </p:nvGrpSpPr>
        <p:grpSpPr>
          <a:xfrm>
            <a:off x="8089940" y="561326"/>
            <a:ext cx="423413" cy="421569"/>
            <a:chOff x="7703675" y="2541175"/>
            <a:chExt cx="499425" cy="497250"/>
          </a:xfrm>
        </p:grpSpPr>
        <p:sp>
          <p:nvSpPr>
            <p:cNvPr id="252" name="Google Shape;252;p37"/>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7">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ctrTitle" idx="4294967295"/>
          </p:nvPr>
        </p:nvSpPr>
        <p:spPr>
          <a:xfrm flipH="1">
            <a:off x="1708350" y="295975"/>
            <a:ext cx="57273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XỬ LÝ DỮ LIỆU BỊ THIẾU</a:t>
            </a:r>
            <a:endParaRPr sz="2400"/>
          </a:p>
        </p:txBody>
      </p:sp>
      <p:sp>
        <p:nvSpPr>
          <p:cNvPr id="264" name="Google Shape;264;p38"/>
          <p:cNvSpPr txBox="1"/>
          <p:nvPr/>
        </p:nvSpPr>
        <p:spPr>
          <a:xfrm>
            <a:off x="607500" y="1006000"/>
            <a:ext cx="4029600" cy="3798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600" dirty="0">
                <a:solidFill>
                  <a:srgbClr val="434343"/>
                </a:solidFill>
                <a:latin typeface="Roboto Condensed"/>
                <a:ea typeface="Roboto Condensed"/>
                <a:cs typeface="Roboto Condensed"/>
                <a:sym typeface="Roboto Condensed"/>
              </a:rPr>
              <a:t>Cột dữ liệu bị thiếu duy nhất hiện tại là cột </a:t>
            </a:r>
            <a:r>
              <a:rPr lang="en" sz="1500" dirty="0">
                <a:solidFill>
                  <a:srgbClr val="434343"/>
                </a:solidFill>
                <a:latin typeface="Courier"/>
                <a:ea typeface="Courier"/>
                <a:cs typeface="Courier"/>
                <a:sym typeface="Courier"/>
              </a:rPr>
              <a:t>updrs_4</a:t>
            </a:r>
            <a:r>
              <a:rPr lang="en" sz="1500" dirty="0">
                <a:solidFill>
                  <a:srgbClr val="434343"/>
                </a:solidFill>
                <a:latin typeface="Roboto Condensed"/>
                <a:ea typeface="Roboto Condensed"/>
                <a:cs typeface="Roboto Condensed"/>
                <a:sym typeface="Roboto Condensed"/>
              </a:rPr>
              <a:t> </a:t>
            </a:r>
            <a:r>
              <a:rPr lang="en" sz="1600" dirty="0">
                <a:solidFill>
                  <a:srgbClr val="434343"/>
                </a:solidFill>
                <a:latin typeface="Roboto Condensed"/>
                <a:ea typeface="Roboto Condensed"/>
                <a:cs typeface="Roboto Condensed"/>
                <a:sym typeface="Roboto Condensed"/>
              </a:rPr>
              <a:t>của tập dữ liệu khám lâm sàng </a:t>
            </a:r>
            <a:r>
              <a:rPr lang="en" sz="1500" dirty="0">
                <a:solidFill>
                  <a:srgbClr val="434343"/>
                </a:solidFill>
                <a:latin typeface="Courier"/>
                <a:ea typeface="Courier"/>
                <a:cs typeface="Courier"/>
                <a:sym typeface="Courier"/>
              </a:rPr>
              <a:t>clinical_df</a:t>
            </a:r>
            <a:r>
              <a:rPr lang="en" sz="1600" dirty="0">
                <a:solidFill>
                  <a:srgbClr val="434343"/>
                </a:solidFill>
                <a:latin typeface="Roboto Condensed"/>
                <a:ea typeface="Roboto Condensed"/>
                <a:cs typeface="Roboto Condensed"/>
                <a:sym typeface="Roboto Condensed"/>
              </a:rPr>
              <a:t>.</a:t>
            </a:r>
            <a:endParaRPr sz="1600" dirty="0">
              <a:solidFill>
                <a:srgbClr val="434343"/>
              </a:solidFill>
              <a:latin typeface="Roboto Condensed"/>
              <a:ea typeface="Roboto Condensed"/>
              <a:cs typeface="Roboto Condensed"/>
              <a:sym typeface="Roboto Condensed"/>
            </a:endParaRPr>
          </a:p>
          <a:p>
            <a:pPr marL="0" lvl="0" indent="0" algn="just" rtl="0">
              <a:lnSpc>
                <a:spcPct val="115000"/>
              </a:lnSpc>
              <a:spcBef>
                <a:spcPts val="1000"/>
              </a:spcBef>
              <a:spcAft>
                <a:spcPts val="1000"/>
              </a:spcAft>
              <a:buNone/>
            </a:pPr>
            <a:r>
              <a:rPr lang="en" sz="1600" dirty="0">
                <a:solidFill>
                  <a:srgbClr val="434343"/>
                </a:solidFill>
                <a:latin typeface="Roboto Condensed"/>
                <a:ea typeface="Roboto Condensed"/>
                <a:cs typeface="Roboto Condensed"/>
                <a:sym typeface="Roboto Condensed"/>
              </a:rPr>
              <a:t>Theo như phân bố của cột dữ liệu </a:t>
            </a:r>
            <a:r>
              <a:rPr lang="en" sz="1500" dirty="0">
                <a:solidFill>
                  <a:srgbClr val="434343"/>
                </a:solidFill>
                <a:latin typeface="Courier"/>
                <a:ea typeface="Courier"/>
                <a:cs typeface="Courier"/>
                <a:sym typeface="Courier"/>
              </a:rPr>
              <a:t>updrs_4</a:t>
            </a:r>
            <a:r>
              <a:rPr lang="en" sz="1500" dirty="0">
                <a:solidFill>
                  <a:srgbClr val="434343"/>
                </a:solidFill>
                <a:latin typeface="Roboto Condensed"/>
                <a:ea typeface="Roboto Condensed"/>
                <a:cs typeface="Roboto Condensed"/>
                <a:sym typeface="Roboto Condensed"/>
              </a:rPr>
              <a:t> </a:t>
            </a:r>
            <a:r>
              <a:rPr lang="en" sz="1600" dirty="0">
                <a:solidFill>
                  <a:srgbClr val="434343"/>
                </a:solidFill>
                <a:latin typeface="Roboto Condensed"/>
                <a:ea typeface="Roboto Condensed"/>
                <a:cs typeface="Roboto Condensed"/>
                <a:sym typeface="Roboto Condensed"/>
              </a:rPr>
              <a:t>trong phần Trực quan hóa dữ liệu bên trên, phần lớn các giá trị của cột dữ liệu này là </a:t>
            </a:r>
            <a:r>
              <a:rPr lang="en" sz="1600" b="1" dirty="0">
                <a:solidFill>
                  <a:srgbClr val="434343"/>
                </a:solidFill>
                <a:latin typeface="Roboto Condensed"/>
                <a:ea typeface="Roboto Condensed"/>
                <a:cs typeface="Roboto Condensed"/>
                <a:sym typeface="Roboto Condensed"/>
              </a:rPr>
              <a:t>0</a:t>
            </a:r>
            <a:r>
              <a:rPr lang="en" sz="1600" dirty="0">
                <a:solidFill>
                  <a:srgbClr val="434343"/>
                </a:solidFill>
                <a:latin typeface="Roboto Condensed"/>
                <a:ea typeface="Roboto Condensed"/>
                <a:cs typeface="Roboto Condensed"/>
                <a:sym typeface="Roboto Condensed"/>
              </a:rPr>
              <a:t>. Do đó, nhóm quyết định điền những giá trị bị thiếu bằng giá trị </a:t>
            </a:r>
            <a:r>
              <a:rPr lang="en" sz="1600" b="1" dirty="0">
                <a:solidFill>
                  <a:srgbClr val="434343"/>
                </a:solidFill>
                <a:latin typeface="Roboto Condensed"/>
                <a:ea typeface="Roboto Condensed"/>
                <a:cs typeface="Roboto Condensed"/>
                <a:sym typeface="Roboto Condensed"/>
              </a:rPr>
              <a:t>0</a:t>
            </a:r>
            <a:r>
              <a:rPr lang="en" sz="1600" dirty="0">
                <a:solidFill>
                  <a:srgbClr val="434343"/>
                </a:solidFill>
                <a:latin typeface="Roboto Condensed"/>
                <a:ea typeface="Roboto Condensed"/>
                <a:cs typeface="Roboto Condensed"/>
                <a:sym typeface="Roboto Condensed"/>
              </a:rPr>
              <a:t>.</a:t>
            </a:r>
            <a:endParaRPr sz="1600" dirty="0">
              <a:solidFill>
                <a:srgbClr val="434343"/>
              </a:solidFill>
              <a:latin typeface="Roboto Condensed"/>
              <a:ea typeface="Roboto Condensed"/>
              <a:cs typeface="Roboto Condensed"/>
              <a:sym typeface="Roboto Condensed"/>
            </a:endParaRPr>
          </a:p>
        </p:txBody>
      </p:sp>
      <p:sp>
        <p:nvSpPr>
          <p:cNvPr id="265" name="Google Shape;26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266" name="Google Shape;266;p38"/>
          <p:cNvPicPr preferRelativeResize="0"/>
          <p:nvPr/>
        </p:nvPicPr>
        <p:blipFill>
          <a:blip r:embed="rId3">
            <a:alphaModFix/>
          </a:blip>
          <a:stretch>
            <a:fillRect/>
          </a:stretch>
        </p:blipFill>
        <p:spPr>
          <a:xfrm>
            <a:off x="4951650" y="1005988"/>
            <a:ext cx="3807625" cy="3799030"/>
          </a:xfrm>
          <a:prstGeom prst="rect">
            <a:avLst/>
          </a:prstGeom>
          <a:noFill/>
          <a:ln>
            <a:noFill/>
          </a:ln>
        </p:spPr>
      </p:pic>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2636</Words>
  <Application>Microsoft Office PowerPoint</Application>
  <PresentationFormat>On-screen Show (16:9)</PresentationFormat>
  <Paragraphs>195</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Roboto</vt:lpstr>
      <vt:lpstr>Fira Sans Extra Condensed Medium</vt:lpstr>
      <vt:lpstr>Arial</vt:lpstr>
      <vt:lpstr>Nunito Light</vt:lpstr>
      <vt:lpstr>Roboto Condensed</vt:lpstr>
      <vt:lpstr>Exo 2</vt:lpstr>
      <vt:lpstr>Courier</vt:lpstr>
      <vt:lpstr>Roboto Condensed Light</vt:lpstr>
      <vt:lpstr>Tech Newsletter XL by Slidesgo</vt:lpstr>
      <vt:lpstr>DỰ ĐOÁN TIẾN TRIỂN CỦA BỆNH PARKINSON</vt:lpstr>
      <vt:lpstr>Thành viên nhóm</vt:lpstr>
      <vt:lpstr>TABLE OF CONTENTS</vt:lpstr>
      <vt:lpstr>GIỚI THIỆU </vt:lpstr>
      <vt:lpstr>GIỚI THIỆU </vt:lpstr>
      <vt:lpstr>GIỚI THIỆU </vt:lpstr>
      <vt:lpstr>GIỚI THIỆU </vt:lpstr>
      <vt:lpstr>RÚT TRÍCH ĐẶC TRƯNG &amp; CHUẨN BỊ DỮ LIỆU HUẤN LUYỆN</vt:lpstr>
      <vt:lpstr>XỬ LÝ DỮ LIỆU BỊ THIẾU</vt:lpstr>
      <vt:lpstr>CHUẨN BỊ DỮ LIỆU HUẤN LUYỆN</vt:lpstr>
      <vt:lpstr>CHUẨN HÓA DỮ LIỆU</vt:lpstr>
      <vt:lpstr>RÚT TRÍCH ĐẶC TRƯNG</vt:lpstr>
      <vt:lpstr>XÂY DỰNG MÔ HÌNH HUẤN LUYỆN</vt:lpstr>
      <vt:lpstr>ĐỘ ĐO ĐÁNH GIÁ</vt:lpstr>
      <vt:lpstr>MÔ HÌNH</vt:lpstr>
      <vt:lpstr>HUẤN LUYỆN MÔ HÌNH</vt:lpstr>
      <vt:lpstr>ĐÁNH GIÁ &amp; NHẬN XÉT</vt:lpstr>
      <vt:lpstr>ĐÁNH GIÁ</vt:lpstr>
      <vt:lpstr>UPDRS_1</vt:lpstr>
      <vt:lpstr>UPDRS_1</vt:lpstr>
      <vt:lpstr>UPDRS_1</vt:lpstr>
      <vt:lpstr>UPDRS_2</vt:lpstr>
      <vt:lpstr>UPDRS_2</vt:lpstr>
      <vt:lpstr>UPDRS_2</vt:lpstr>
      <vt:lpstr>UPDRS_3</vt:lpstr>
      <vt:lpstr>UPDRS_3</vt:lpstr>
      <vt:lpstr>UPDRS_3</vt:lpstr>
      <vt:lpstr>UPDRS_4</vt:lpstr>
      <vt:lpstr>UPDRS_4</vt:lpstr>
      <vt:lpstr>UPDRS_4</vt:lpstr>
      <vt:lpstr>NHẬN XÉT CHUNG</vt:lpstr>
      <vt:lpstr>NHẬN XÉT CHUNG</vt:lpstr>
      <vt:lpstr>NHẬN XÉT CHUNG</vt:lpstr>
      <vt:lpstr>KẾT QUẢ TRÊN KAGGLE</vt:lpstr>
      <vt:lpstr>KẾT QUẢ TRÊN KAGGLE</vt:lpstr>
      <vt:lpstr>KẾT QUẢ TRÊN KAGGLE</vt:lpstr>
      <vt:lpstr>KẾT QUẢ TRÊN KAGGLE</vt:lpstr>
      <vt:lpstr>KẾT QUẢ TRÊN KAGGLE</vt:lpstr>
      <vt:lpstr>KẾT QUẢ TRÊN KAGGLE</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ĐOÁN TIẾN TRIỂN CỦA BỆNH PARKINSON</dc:title>
  <cp:lastModifiedBy>HOÀNG MẠNH KHIÊM</cp:lastModifiedBy>
  <cp:revision>1</cp:revision>
  <dcterms:modified xsi:type="dcterms:W3CDTF">2023-05-23T14:06:59Z</dcterms:modified>
</cp:coreProperties>
</file>